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9"/>
  </p:notesMasterIdLst>
  <p:sldIdLst>
    <p:sldId id="256" r:id="rId2"/>
    <p:sldId id="370" r:id="rId3"/>
    <p:sldId id="374" r:id="rId4"/>
    <p:sldId id="336" r:id="rId5"/>
    <p:sldId id="371" r:id="rId6"/>
    <p:sldId id="372" r:id="rId7"/>
    <p:sldId id="388" r:id="rId8"/>
    <p:sldId id="394" r:id="rId9"/>
    <p:sldId id="378" r:id="rId10"/>
    <p:sldId id="368" r:id="rId11"/>
    <p:sldId id="375" r:id="rId12"/>
    <p:sldId id="376" r:id="rId13"/>
    <p:sldId id="382" r:id="rId14"/>
    <p:sldId id="377" r:id="rId15"/>
    <p:sldId id="395" r:id="rId16"/>
    <p:sldId id="369" r:id="rId17"/>
    <p:sldId id="386" r:id="rId18"/>
    <p:sldId id="387" r:id="rId19"/>
    <p:sldId id="359" r:id="rId20"/>
    <p:sldId id="383" r:id="rId21"/>
    <p:sldId id="389" r:id="rId22"/>
    <p:sldId id="384" r:id="rId23"/>
    <p:sldId id="390" r:id="rId24"/>
    <p:sldId id="385" r:id="rId25"/>
    <p:sldId id="391" r:id="rId26"/>
    <p:sldId id="380" r:id="rId27"/>
    <p:sldId id="342" r:id="rId2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642EA153-D8FB-844E-9F6A-523719BCF6C3}">
          <p14:sldIdLst>
            <p14:sldId id="256"/>
            <p14:sldId id="370"/>
            <p14:sldId id="374"/>
            <p14:sldId id="336"/>
            <p14:sldId id="371"/>
            <p14:sldId id="372"/>
            <p14:sldId id="388"/>
            <p14:sldId id="394"/>
            <p14:sldId id="378"/>
            <p14:sldId id="368"/>
            <p14:sldId id="375"/>
            <p14:sldId id="376"/>
            <p14:sldId id="382"/>
            <p14:sldId id="377"/>
            <p14:sldId id="395"/>
            <p14:sldId id="369"/>
            <p14:sldId id="386"/>
            <p14:sldId id="387"/>
            <p14:sldId id="359"/>
            <p14:sldId id="383"/>
            <p14:sldId id="389"/>
            <p14:sldId id="384"/>
            <p14:sldId id="390"/>
            <p14:sldId id="385"/>
            <p14:sldId id="391"/>
            <p14:sldId id="380"/>
            <p14:sldId id="34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3A9F4"/>
    <a:srgbClr val="F0D100"/>
    <a:srgbClr val="2CA02C"/>
    <a:srgbClr val="153349"/>
    <a:srgbClr val="C6A73C"/>
    <a:srgbClr val="FFD952"/>
    <a:srgbClr val="9467BD"/>
    <a:srgbClr val="FF7F0E"/>
    <a:srgbClr val="072739"/>
    <a:srgbClr val="F3F3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199"/>
    <p:restoredTop sz="79199" autoAdjust="0"/>
  </p:normalViewPr>
  <p:slideViewPr>
    <p:cSldViewPr snapToGrid="0" snapToObjects="1">
      <p:cViewPr>
        <p:scale>
          <a:sx n="81" d="100"/>
          <a:sy n="81" d="100"/>
        </p:scale>
        <p:origin x="648" y="15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F00DC6-825F-7945-B4EC-AFE2411D4DE3}" type="datetimeFigureOut">
              <a:rPr lang="en-US" smtClean="0"/>
              <a:t>3/17/16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4FEB61-EB25-424A-80B5-EDF3C05CCC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932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Relationship Id="rId3" Type="http://schemas.openxmlformats.org/officeDocument/2006/relationships/hyperlink" Target="http://smile.amazon.com/Steve-McConnell/e/B000APETRK/ref=dp_byline_cont_book_1" TargetMode="Externa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4FEB61-EB25-424A-80B5-EDF3C05CCC1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4405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Linting</a:t>
            </a:r>
            <a:r>
              <a:rPr lang="en-US" dirty="0" smtClean="0"/>
              <a:t> + IDEs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4FEB61-EB25-424A-80B5-EDF3C05CCC1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7298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4FEB61-EB25-424A-80B5-EDF3C05CCC1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3709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Steve McConnell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Code Complete: A Practical Handbook of Software Construction, Second Edition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4FEB61-EB25-424A-80B5-EDF3C05CCC1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3211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4FEB61-EB25-424A-80B5-EDF3C05CCC1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5962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4FEB61-EB25-424A-80B5-EDF3C05CCC1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9031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smile.amazon.com</a:t>
            </a:r>
            <a:r>
              <a:rPr lang="en-US" dirty="0" smtClean="0"/>
              <a:t>/</a:t>
            </a:r>
            <a:r>
              <a:rPr lang="en-US" dirty="0" err="1" smtClean="0"/>
              <a:t>gp</a:t>
            </a:r>
            <a:r>
              <a:rPr lang="en-US" dirty="0" smtClean="0"/>
              <a:t>/product/B00KK0PICK/ref=</a:t>
            </a:r>
            <a:r>
              <a:rPr lang="en-US" dirty="0" err="1" smtClean="0"/>
              <a:t>dp-kindle-redirect?ie</a:t>
            </a:r>
            <a:r>
              <a:rPr lang="en-US" dirty="0" smtClean="0"/>
              <a:t>=UTF8&amp;btkr=1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4FEB61-EB25-424A-80B5-EDF3C05CCC1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7763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From competition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4FEB61-EB25-424A-80B5-EDF3C05CCC1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1794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Released</a:t>
            </a:r>
            <a:r>
              <a:rPr lang="en-US" baseline="0" dirty="0" smtClean="0"/>
              <a:t> soon as </a:t>
            </a:r>
            <a:r>
              <a:rPr lang="en-US" baseline="0" dirty="0" err="1" smtClean="0"/>
              <a:t>cookiecutter</a:t>
            </a:r>
            <a:r>
              <a:rPr lang="en-US" baseline="0" dirty="0" smtClean="0"/>
              <a:t> template!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4FEB61-EB25-424A-80B5-EDF3C05CCC1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9355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 - unexplored map for coverage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4FEB61-EB25-424A-80B5-EDF3C05CCC1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9900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 - %</a:t>
            </a:r>
            <a:r>
              <a:rPr lang="en-US" baseline="0" dirty="0" err="1" smtClean="0"/>
              <a:t>timeit</a:t>
            </a:r>
            <a:r>
              <a:rPr lang="en-US" baseline="0" dirty="0" smtClean="0"/>
              <a:t> and %</a:t>
            </a:r>
            <a:r>
              <a:rPr lang="en-US" baseline="0" dirty="0" err="1" smtClean="0"/>
              <a:t>prun</a:t>
            </a:r>
            <a:r>
              <a:rPr lang="en-US" baseline="0" dirty="0" smtClean="0"/>
              <a:t> for profiling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4FEB61-EB25-424A-80B5-EDF3C05CCC1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5391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 cap="all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80769-DE92-ED4E-A10F-481B0CA34590}" type="datetimeFigureOut">
              <a:rPr lang="en-US" smtClean="0"/>
              <a:t>3/17/16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70EF9-A62E-0E49-B798-03D8CEE1741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Oval 6"/>
          <p:cNvSpPr/>
          <p:nvPr userDrawn="1"/>
        </p:nvSpPr>
        <p:spPr>
          <a:xfrm rot="900000">
            <a:off x="7683922" y="-255819"/>
            <a:ext cx="1460078" cy="1460078"/>
          </a:xfrm>
          <a:prstGeom prst="ellipse">
            <a:avLst/>
          </a:prstGeom>
          <a:solidFill>
            <a:srgbClr val="FF7F0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 userDrawn="1"/>
        </p:nvSpPr>
        <p:spPr>
          <a:xfrm rot="900000">
            <a:off x="-730039" y="2870411"/>
            <a:ext cx="1460078" cy="1460078"/>
          </a:xfrm>
          <a:prstGeom prst="ellipse">
            <a:avLst/>
          </a:prstGeom>
          <a:solidFill>
            <a:srgbClr val="2CA02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 userDrawn="1"/>
        </p:nvSpPr>
        <p:spPr>
          <a:xfrm rot="20870733">
            <a:off x="5652544" y="6127961"/>
            <a:ext cx="1460078" cy="1460078"/>
          </a:xfrm>
          <a:prstGeom prst="ellipse">
            <a:avLst/>
          </a:prstGeom>
          <a:solidFill>
            <a:srgbClr val="9467B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/>
          <p:cNvCxnSpPr>
            <a:stCxn id="7" idx="3"/>
            <a:endCxn id="9" idx="7"/>
          </p:cNvCxnSpPr>
          <p:nvPr userDrawn="1"/>
        </p:nvCxnSpPr>
        <p:spPr>
          <a:xfrm flipH="1">
            <a:off x="632233" y="839240"/>
            <a:ext cx="7149495" cy="2396190"/>
          </a:xfrm>
          <a:prstGeom prst="line">
            <a:avLst/>
          </a:prstGeom>
          <a:ln>
            <a:solidFill>
              <a:srgbClr val="03A9F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10" idx="1"/>
            <a:endCxn id="9" idx="5"/>
          </p:cNvCxnSpPr>
          <p:nvPr userDrawn="1"/>
        </p:nvCxnSpPr>
        <p:spPr>
          <a:xfrm flipH="1" flipV="1">
            <a:off x="365020" y="4232683"/>
            <a:ext cx="5404231" cy="2229361"/>
          </a:xfrm>
          <a:prstGeom prst="line">
            <a:avLst/>
          </a:prstGeom>
          <a:ln>
            <a:solidFill>
              <a:srgbClr val="03A9F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58378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80769-DE92-ED4E-A10F-481B0CA34590}" type="datetimeFigureOut">
              <a:rPr lang="en-US" smtClean="0"/>
              <a:t>3/17/16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70EF9-A62E-0E49-B798-03D8CEE174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5441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80769-DE92-ED4E-A10F-481B0CA34590}" type="datetimeFigureOut">
              <a:rPr lang="en-US" smtClean="0"/>
              <a:t>3/17/16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70EF9-A62E-0E49-B798-03D8CEE174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551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80769-DE92-ED4E-A10F-481B0CA34590}" type="datetimeFigureOut">
              <a:rPr lang="en-US" smtClean="0"/>
              <a:t>3/17/16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70EF9-A62E-0E49-B798-03D8CEE174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96215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9"/>
          <p:cNvSpPr/>
          <p:nvPr userDrawn="1"/>
        </p:nvSpPr>
        <p:spPr>
          <a:xfrm>
            <a:off x="0" y="968457"/>
            <a:ext cx="9201107" cy="995866"/>
          </a:xfrm>
          <a:custGeom>
            <a:avLst/>
            <a:gdLst>
              <a:gd name="connsiteX0" fmla="*/ 0 w 9073187"/>
              <a:gd name="connsiteY0" fmla="*/ 740047 h 995866"/>
              <a:gd name="connsiteX1" fmla="*/ 182743 w 9073187"/>
              <a:gd name="connsiteY1" fmla="*/ 520774 h 995866"/>
              <a:gd name="connsiteX2" fmla="*/ 392897 w 9073187"/>
              <a:gd name="connsiteY2" fmla="*/ 785729 h 995866"/>
              <a:gd name="connsiteX3" fmla="*/ 667012 w 9073187"/>
              <a:gd name="connsiteY3" fmla="*/ 402001 h 995866"/>
              <a:gd name="connsiteX4" fmla="*/ 895440 w 9073187"/>
              <a:gd name="connsiteY4" fmla="*/ 666956 h 995866"/>
              <a:gd name="connsiteX5" fmla="*/ 1151281 w 9073187"/>
              <a:gd name="connsiteY5" fmla="*/ 365455 h 995866"/>
              <a:gd name="connsiteX6" fmla="*/ 1498492 w 9073187"/>
              <a:gd name="connsiteY6" fmla="*/ 767456 h 995866"/>
              <a:gd name="connsiteX7" fmla="*/ 1845704 w 9073187"/>
              <a:gd name="connsiteY7" fmla="*/ 210137 h 995866"/>
              <a:gd name="connsiteX8" fmla="*/ 2183778 w 9073187"/>
              <a:gd name="connsiteY8" fmla="*/ 995866 h 995866"/>
              <a:gd name="connsiteX9" fmla="*/ 2439618 w 9073187"/>
              <a:gd name="connsiteY9" fmla="*/ 292364 h 995866"/>
              <a:gd name="connsiteX10" fmla="*/ 2494441 w 9073187"/>
              <a:gd name="connsiteY10" fmla="*/ 657820 h 995866"/>
              <a:gd name="connsiteX11" fmla="*/ 2850790 w 9073187"/>
              <a:gd name="connsiteY11" fmla="*/ 0 h 995866"/>
              <a:gd name="connsiteX12" fmla="*/ 3563487 w 9073187"/>
              <a:gd name="connsiteY12" fmla="*/ 941048 h 995866"/>
              <a:gd name="connsiteX13" fmla="*/ 3782779 w 9073187"/>
              <a:gd name="connsiteY13" fmla="*/ 338046 h 995866"/>
              <a:gd name="connsiteX14" fmla="*/ 4011208 w 9073187"/>
              <a:gd name="connsiteY14" fmla="*/ 712638 h 995866"/>
              <a:gd name="connsiteX15" fmla="*/ 4221362 w 9073187"/>
              <a:gd name="connsiteY15" fmla="*/ 100500 h 995866"/>
              <a:gd name="connsiteX16" fmla="*/ 4650808 w 9073187"/>
              <a:gd name="connsiteY16" fmla="*/ 959321 h 995866"/>
              <a:gd name="connsiteX17" fmla="*/ 4915785 w 9073187"/>
              <a:gd name="connsiteY17" fmla="*/ 548183 h 995866"/>
              <a:gd name="connsiteX18" fmla="*/ 5107665 w 9073187"/>
              <a:gd name="connsiteY18" fmla="*/ 721774 h 995866"/>
              <a:gd name="connsiteX19" fmla="*/ 5354368 w 9073187"/>
              <a:gd name="connsiteY19" fmla="*/ 274092 h 995866"/>
              <a:gd name="connsiteX20" fmla="*/ 5866049 w 9073187"/>
              <a:gd name="connsiteY20" fmla="*/ 822275 h 995866"/>
              <a:gd name="connsiteX21" fmla="*/ 6222397 w 9073187"/>
              <a:gd name="connsiteY21" fmla="*/ 219273 h 995866"/>
              <a:gd name="connsiteX22" fmla="*/ 6651843 w 9073187"/>
              <a:gd name="connsiteY22" fmla="*/ 694365 h 995866"/>
              <a:gd name="connsiteX23" fmla="*/ 6734078 w 9073187"/>
              <a:gd name="connsiteY23" fmla="*/ 529910 h 995866"/>
              <a:gd name="connsiteX24" fmla="*/ 6852860 w 9073187"/>
              <a:gd name="connsiteY24" fmla="*/ 648683 h 995866"/>
              <a:gd name="connsiteX25" fmla="*/ 7044741 w 9073187"/>
              <a:gd name="connsiteY25" fmla="*/ 319773 h 995866"/>
              <a:gd name="connsiteX26" fmla="*/ 7346266 w 9073187"/>
              <a:gd name="connsiteY26" fmla="*/ 676093 h 995866"/>
              <a:gd name="connsiteX27" fmla="*/ 7492461 w 9073187"/>
              <a:gd name="connsiteY27" fmla="*/ 420274 h 995866"/>
              <a:gd name="connsiteX28" fmla="*/ 7821398 w 9073187"/>
              <a:gd name="connsiteY28" fmla="*/ 712638 h 995866"/>
              <a:gd name="connsiteX29" fmla="*/ 7949318 w 9073187"/>
              <a:gd name="connsiteY29" fmla="*/ 493365 h 995866"/>
              <a:gd name="connsiteX30" fmla="*/ 8397038 w 9073187"/>
              <a:gd name="connsiteY30" fmla="*/ 730911 h 995866"/>
              <a:gd name="connsiteX31" fmla="*/ 8588918 w 9073187"/>
              <a:gd name="connsiteY31" fmla="*/ 447683 h 995866"/>
              <a:gd name="connsiteX32" fmla="*/ 8908719 w 9073187"/>
              <a:gd name="connsiteY32" fmla="*/ 730911 h 995866"/>
              <a:gd name="connsiteX33" fmla="*/ 9073187 w 9073187"/>
              <a:gd name="connsiteY33" fmla="*/ 575592 h 995866"/>
              <a:gd name="connsiteX34" fmla="*/ 9073187 w 9073187"/>
              <a:gd name="connsiteY34" fmla="*/ 575592 h 995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9073187" h="995866">
                <a:moveTo>
                  <a:pt x="0" y="740047"/>
                </a:moveTo>
                <a:lnTo>
                  <a:pt x="182743" y="520774"/>
                </a:lnTo>
                <a:lnTo>
                  <a:pt x="392897" y="785729"/>
                </a:lnTo>
                <a:lnTo>
                  <a:pt x="667012" y="402001"/>
                </a:lnTo>
                <a:lnTo>
                  <a:pt x="895440" y="666956"/>
                </a:lnTo>
                <a:lnTo>
                  <a:pt x="1151281" y="365455"/>
                </a:lnTo>
                <a:lnTo>
                  <a:pt x="1498492" y="767456"/>
                </a:lnTo>
                <a:lnTo>
                  <a:pt x="1845704" y="210137"/>
                </a:lnTo>
                <a:lnTo>
                  <a:pt x="2183778" y="995866"/>
                </a:lnTo>
                <a:lnTo>
                  <a:pt x="2439618" y="292364"/>
                </a:lnTo>
                <a:lnTo>
                  <a:pt x="2494441" y="657820"/>
                </a:lnTo>
                <a:lnTo>
                  <a:pt x="2850790" y="0"/>
                </a:lnTo>
                <a:lnTo>
                  <a:pt x="3563487" y="941048"/>
                </a:lnTo>
                <a:lnTo>
                  <a:pt x="3782779" y="338046"/>
                </a:lnTo>
                <a:lnTo>
                  <a:pt x="4011208" y="712638"/>
                </a:lnTo>
                <a:lnTo>
                  <a:pt x="4221362" y="100500"/>
                </a:lnTo>
                <a:lnTo>
                  <a:pt x="4650808" y="959321"/>
                </a:lnTo>
                <a:lnTo>
                  <a:pt x="4915785" y="548183"/>
                </a:lnTo>
                <a:lnTo>
                  <a:pt x="5107665" y="721774"/>
                </a:lnTo>
                <a:lnTo>
                  <a:pt x="5354368" y="274092"/>
                </a:lnTo>
                <a:lnTo>
                  <a:pt x="5866049" y="822275"/>
                </a:lnTo>
                <a:lnTo>
                  <a:pt x="6222397" y="219273"/>
                </a:lnTo>
                <a:lnTo>
                  <a:pt x="6651843" y="694365"/>
                </a:lnTo>
                <a:lnTo>
                  <a:pt x="6734078" y="529910"/>
                </a:lnTo>
                <a:lnTo>
                  <a:pt x="6852860" y="648683"/>
                </a:lnTo>
                <a:lnTo>
                  <a:pt x="7044741" y="319773"/>
                </a:lnTo>
                <a:lnTo>
                  <a:pt x="7346266" y="676093"/>
                </a:lnTo>
                <a:lnTo>
                  <a:pt x="7492461" y="420274"/>
                </a:lnTo>
                <a:lnTo>
                  <a:pt x="7821398" y="712638"/>
                </a:lnTo>
                <a:lnTo>
                  <a:pt x="7949318" y="493365"/>
                </a:lnTo>
                <a:lnTo>
                  <a:pt x="8397038" y="730911"/>
                </a:lnTo>
                <a:lnTo>
                  <a:pt x="8588918" y="447683"/>
                </a:lnTo>
                <a:lnTo>
                  <a:pt x="8908719" y="730911"/>
                </a:lnTo>
                <a:lnTo>
                  <a:pt x="9073187" y="575592"/>
                </a:lnTo>
                <a:lnTo>
                  <a:pt x="9073187" y="575592"/>
                </a:lnTo>
              </a:path>
            </a:pathLst>
          </a:custGeom>
          <a:ln>
            <a:solidFill>
              <a:srgbClr val="03A9F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80769-DE92-ED4E-A10F-481B0CA34590}" type="datetimeFigureOut">
              <a:rPr lang="en-US" smtClean="0"/>
              <a:t>3/17/16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42775" y="6055587"/>
            <a:ext cx="1947259" cy="973630"/>
          </a:xfrm>
          <a:prstGeom prst="rect">
            <a:avLst/>
          </a:prstGeom>
        </p:spPr>
      </p:pic>
      <p:cxnSp>
        <p:nvCxnSpPr>
          <p:cNvPr id="12" name="Straight Connector 11"/>
          <p:cNvCxnSpPr/>
          <p:nvPr userDrawn="1"/>
        </p:nvCxnSpPr>
        <p:spPr>
          <a:xfrm>
            <a:off x="-73097" y="1554520"/>
            <a:ext cx="9274204" cy="0"/>
          </a:xfrm>
          <a:prstGeom prst="line">
            <a:avLst/>
          </a:prstGeom>
          <a:ln>
            <a:solidFill>
              <a:srgbClr val="03A9F4">
                <a:alpha val="47000"/>
              </a:srgb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81236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30204" y="1547093"/>
            <a:ext cx="9274204" cy="536753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 userDrawn="1"/>
        </p:nvSpPr>
        <p:spPr>
          <a:xfrm>
            <a:off x="0" y="968457"/>
            <a:ext cx="9201107" cy="995866"/>
          </a:xfrm>
          <a:custGeom>
            <a:avLst/>
            <a:gdLst>
              <a:gd name="connsiteX0" fmla="*/ 0 w 9073187"/>
              <a:gd name="connsiteY0" fmla="*/ 740047 h 995866"/>
              <a:gd name="connsiteX1" fmla="*/ 182743 w 9073187"/>
              <a:gd name="connsiteY1" fmla="*/ 520774 h 995866"/>
              <a:gd name="connsiteX2" fmla="*/ 392897 w 9073187"/>
              <a:gd name="connsiteY2" fmla="*/ 785729 h 995866"/>
              <a:gd name="connsiteX3" fmla="*/ 667012 w 9073187"/>
              <a:gd name="connsiteY3" fmla="*/ 402001 h 995866"/>
              <a:gd name="connsiteX4" fmla="*/ 895440 w 9073187"/>
              <a:gd name="connsiteY4" fmla="*/ 666956 h 995866"/>
              <a:gd name="connsiteX5" fmla="*/ 1151281 w 9073187"/>
              <a:gd name="connsiteY5" fmla="*/ 365455 h 995866"/>
              <a:gd name="connsiteX6" fmla="*/ 1498492 w 9073187"/>
              <a:gd name="connsiteY6" fmla="*/ 767456 h 995866"/>
              <a:gd name="connsiteX7" fmla="*/ 1845704 w 9073187"/>
              <a:gd name="connsiteY7" fmla="*/ 210137 h 995866"/>
              <a:gd name="connsiteX8" fmla="*/ 2183778 w 9073187"/>
              <a:gd name="connsiteY8" fmla="*/ 995866 h 995866"/>
              <a:gd name="connsiteX9" fmla="*/ 2439618 w 9073187"/>
              <a:gd name="connsiteY9" fmla="*/ 292364 h 995866"/>
              <a:gd name="connsiteX10" fmla="*/ 2494441 w 9073187"/>
              <a:gd name="connsiteY10" fmla="*/ 657820 h 995866"/>
              <a:gd name="connsiteX11" fmla="*/ 2850790 w 9073187"/>
              <a:gd name="connsiteY11" fmla="*/ 0 h 995866"/>
              <a:gd name="connsiteX12" fmla="*/ 3563487 w 9073187"/>
              <a:gd name="connsiteY12" fmla="*/ 941048 h 995866"/>
              <a:gd name="connsiteX13" fmla="*/ 3782779 w 9073187"/>
              <a:gd name="connsiteY13" fmla="*/ 338046 h 995866"/>
              <a:gd name="connsiteX14" fmla="*/ 4011208 w 9073187"/>
              <a:gd name="connsiteY14" fmla="*/ 712638 h 995866"/>
              <a:gd name="connsiteX15" fmla="*/ 4221362 w 9073187"/>
              <a:gd name="connsiteY15" fmla="*/ 100500 h 995866"/>
              <a:gd name="connsiteX16" fmla="*/ 4650808 w 9073187"/>
              <a:gd name="connsiteY16" fmla="*/ 959321 h 995866"/>
              <a:gd name="connsiteX17" fmla="*/ 4915785 w 9073187"/>
              <a:gd name="connsiteY17" fmla="*/ 548183 h 995866"/>
              <a:gd name="connsiteX18" fmla="*/ 5107665 w 9073187"/>
              <a:gd name="connsiteY18" fmla="*/ 721774 h 995866"/>
              <a:gd name="connsiteX19" fmla="*/ 5354368 w 9073187"/>
              <a:gd name="connsiteY19" fmla="*/ 274092 h 995866"/>
              <a:gd name="connsiteX20" fmla="*/ 5866049 w 9073187"/>
              <a:gd name="connsiteY20" fmla="*/ 822275 h 995866"/>
              <a:gd name="connsiteX21" fmla="*/ 6222397 w 9073187"/>
              <a:gd name="connsiteY21" fmla="*/ 219273 h 995866"/>
              <a:gd name="connsiteX22" fmla="*/ 6651843 w 9073187"/>
              <a:gd name="connsiteY22" fmla="*/ 694365 h 995866"/>
              <a:gd name="connsiteX23" fmla="*/ 6734078 w 9073187"/>
              <a:gd name="connsiteY23" fmla="*/ 529910 h 995866"/>
              <a:gd name="connsiteX24" fmla="*/ 6852860 w 9073187"/>
              <a:gd name="connsiteY24" fmla="*/ 648683 h 995866"/>
              <a:gd name="connsiteX25" fmla="*/ 7044741 w 9073187"/>
              <a:gd name="connsiteY25" fmla="*/ 319773 h 995866"/>
              <a:gd name="connsiteX26" fmla="*/ 7346266 w 9073187"/>
              <a:gd name="connsiteY26" fmla="*/ 676093 h 995866"/>
              <a:gd name="connsiteX27" fmla="*/ 7492461 w 9073187"/>
              <a:gd name="connsiteY27" fmla="*/ 420274 h 995866"/>
              <a:gd name="connsiteX28" fmla="*/ 7821398 w 9073187"/>
              <a:gd name="connsiteY28" fmla="*/ 712638 h 995866"/>
              <a:gd name="connsiteX29" fmla="*/ 7949318 w 9073187"/>
              <a:gd name="connsiteY29" fmla="*/ 493365 h 995866"/>
              <a:gd name="connsiteX30" fmla="*/ 8397038 w 9073187"/>
              <a:gd name="connsiteY30" fmla="*/ 730911 h 995866"/>
              <a:gd name="connsiteX31" fmla="*/ 8588918 w 9073187"/>
              <a:gd name="connsiteY31" fmla="*/ 447683 h 995866"/>
              <a:gd name="connsiteX32" fmla="*/ 8908719 w 9073187"/>
              <a:gd name="connsiteY32" fmla="*/ 730911 h 995866"/>
              <a:gd name="connsiteX33" fmla="*/ 9073187 w 9073187"/>
              <a:gd name="connsiteY33" fmla="*/ 575592 h 995866"/>
              <a:gd name="connsiteX34" fmla="*/ 9073187 w 9073187"/>
              <a:gd name="connsiteY34" fmla="*/ 575592 h 995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9073187" h="995866">
                <a:moveTo>
                  <a:pt x="0" y="740047"/>
                </a:moveTo>
                <a:lnTo>
                  <a:pt x="182743" y="520774"/>
                </a:lnTo>
                <a:lnTo>
                  <a:pt x="392897" y="785729"/>
                </a:lnTo>
                <a:lnTo>
                  <a:pt x="667012" y="402001"/>
                </a:lnTo>
                <a:lnTo>
                  <a:pt x="895440" y="666956"/>
                </a:lnTo>
                <a:lnTo>
                  <a:pt x="1151281" y="365455"/>
                </a:lnTo>
                <a:lnTo>
                  <a:pt x="1498492" y="767456"/>
                </a:lnTo>
                <a:lnTo>
                  <a:pt x="1845704" y="210137"/>
                </a:lnTo>
                <a:lnTo>
                  <a:pt x="2183778" y="995866"/>
                </a:lnTo>
                <a:lnTo>
                  <a:pt x="2439618" y="292364"/>
                </a:lnTo>
                <a:lnTo>
                  <a:pt x="2494441" y="657820"/>
                </a:lnTo>
                <a:lnTo>
                  <a:pt x="2850790" y="0"/>
                </a:lnTo>
                <a:lnTo>
                  <a:pt x="3563487" y="941048"/>
                </a:lnTo>
                <a:lnTo>
                  <a:pt x="3782779" y="338046"/>
                </a:lnTo>
                <a:lnTo>
                  <a:pt x="4011208" y="712638"/>
                </a:lnTo>
                <a:lnTo>
                  <a:pt x="4221362" y="100500"/>
                </a:lnTo>
                <a:lnTo>
                  <a:pt x="4650808" y="959321"/>
                </a:lnTo>
                <a:lnTo>
                  <a:pt x="4915785" y="548183"/>
                </a:lnTo>
                <a:lnTo>
                  <a:pt x="5107665" y="721774"/>
                </a:lnTo>
                <a:lnTo>
                  <a:pt x="5354368" y="274092"/>
                </a:lnTo>
                <a:lnTo>
                  <a:pt x="5866049" y="822275"/>
                </a:lnTo>
                <a:lnTo>
                  <a:pt x="6222397" y="219273"/>
                </a:lnTo>
                <a:lnTo>
                  <a:pt x="6651843" y="694365"/>
                </a:lnTo>
                <a:lnTo>
                  <a:pt x="6734078" y="529910"/>
                </a:lnTo>
                <a:lnTo>
                  <a:pt x="6852860" y="648683"/>
                </a:lnTo>
                <a:lnTo>
                  <a:pt x="7044741" y="319773"/>
                </a:lnTo>
                <a:lnTo>
                  <a:pt x="7346266" y="676093"/>
                </a:lnTo>
                <a:lnTo>
                  <a:pt x="7492461" y="420274"/>
                </a:lnTo>
                <a:lnTo>
                  <a:pt x="7821398" y="712638"/>
                </a:lnTo>
                <a:lnTo>
                  <a:pt x="7949318" y="493365"/>
                </a:lnTo>
                <a:lnTo>
                  <a:pt x="8397038" y="730911"/>
                </a:lnTo>
                <a:lnTo>
                  <a:pt x="8588918" y="447683"/>
                </a:lnTo>
                <a:lnTo>
                  <a:pt x="8908719" y="730911"/>
                </a:lnTo>
                <a:lnTo>
                  <a:pt x="9073187" y="575592"/>
                </a:lnTo>
                <a:lnTo>
                  <a:pt x="9073187" y="575592"/>
                </a:lnTo>
              </a:path>
            </a:pathLst>
          </a:custGeom>
          <a:ln>
            <a:solidFill>
              <a:srgbClr val="03A9F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80769-DE92-ED4E-A10F-481B0CA34590}" type="datetimeFigureOut">
              <a:rPr lang="en-US" smtClean="0"/>
              <a:t>3/17/16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42775" y="6055587"/>
            <a:ext cx="1947259" cy="973630"/>
          </a:xfrm>
          <a:prstGeom prst="rect">
            <a:avLst/>
          </a:prstGeom>
        </p:spPr>
      </p:pic>
      <p:cxnSp>
        <p:nvCxnSpPr>
          <p:cNvPr id="12" name="Straight Connector 11"/>
          <p:cNvCxnSpPr/>
          <p:nvPr userDrawn="1"/>
        </p:nvCxnSpPr>
        <p:spPr>
          <a:xfrm>
            <a:off x="-73097" y="1554520"/>
            <a:ext cx="9274204" cy="0"/>
          </a:xfrm>
          <a:prstGeom prst="line">
            <a:avLst/>
          </a:prstGeom>
          <a:ln>
            <a:solidFill>
              <a:srgbClr val="FF7F0E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69032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/>
          <p:cNvCxnSpPr/>
          <p:nvPr userDrawn="1"/>
        </p:nvCxnSpPr>
        <p:spPr>
          <a:xfrm>
            <a:off x="915939" y="-84667"/>
            <a:ext cx="0" cy="6942667"/>
          </a:xfrm>
          <a:prstGeom prst="line">
            <a:avLst/>
          </a:prstGeom>
          <a:ln w="12700" cap="flat">
            <a:solidFill>
              <a:schemeClr val="bg1">
                <a:alpha val="17000"/>
              </a:schemeClr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>
            <a:off x="1822642" y="-84667"/>
            <a:ext cx="0" cy="6942667"/>
          </a:xfrm>
          <a:prstGeom prst="line">
            <a:avLst/>
          </a:prstGeom>
          <a:ln w="12700" cap="flat">
            <a:solidFill>
              <a:schemeClr val="bg1">
                <a:alpha val="17000"/>
              </a:schemeClr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>
            <a:off x="2744739" y="0"/>
            <a:ext cx="0" cy="6942667"/>
          </a:xfrm>
          <a:prstGeom prst="line">
            <a:avLst/>
          </a:prstGeom>
          <a:ln w="12700" cap="flat">
            <a:solidFill>
              <a:schemeClr val="bg1">
                <a:alpha val="17000"/>
              </a:schemeClr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 userDrawn="1"/>
        </p:nvCxnSpPr>
        <p:spPr>
          <a:xfrm>
            <a:off x="3620655" y="-84667"/>
            <a:ext cx="0" cy="6942667"/>
          </a:xfrm>
          <a:prstGeom prst="line">
            <a:avLst/>
          </a:prstGeom>
          <a:ln w="12700" cap="flat">
            <a:solidFill>
              <a:schemeClr val="bg1">
                <a:alpha val="17000"/>
              </a:schemeClr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 userDrawn="1"/>
        </p:nvCxnSpPr>
        <p:spPr>
          <a:xfrm>
            <a:off x="4578157" y="-84667"/>
            <a:ext cx="0" cy="6942667"/>
          </a:xfrm>
          <a:prstGeom prst="line">
            <a:avLst/>
          </a:prstGeom>
          <a:ln w="12700" cap="flat">
            <a:solidFill>
              <a:schemeClr val="bg1">
                <a:alpha val="17000"/>
              </a:schemeClr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 userDrawn="1"/>
        </p:nvCxnSpPr>
        <p:spPr>
          <a:xfrm>
            <a:off x="5484860" y="-84667"/>
            <a:ext cx="0" cy="6942667"/>
          </a:xfrm>
          <a:prstGeom prst="line">
            <a:avLst/>
          </a:prstGeom>
          <a:ln w="12700" cap="flat">
            <a:solidFill>
              <a:schemeClr val="bg1">
                <a:alpha val="17000"/>
              </a:schemeClr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 userDrawn="1"/>
        </p:nvCxnSpPr>
        <p:spPr>
          <a:xfrm>
            <a:off x="6406957" y="0"/>
            <a:ext cx="0" cy="6942667"/>
          </a:xfrm>
          <a:prstGeom prst="line">
            <a:avLst/>
          </a:prstGeom>
          <a:ln w="12700" cap="flat">
            <a:solidFill>
              <a:schemeClr val="bg1">
                <a:alpha val="17000"/>
              </a:schemeClr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 userDrawn="1"/>
        </p:nvCxnSpPr>
        <p:spPr>
          <a:xfrm>
            <a:off x="7282873" y="-84667"/>
            <a:ext cx="0" cy="6942667"/>
          </a:xfrm>
          <a:prstGeom prst="line">
            <a:avLst/>
          </a:prstGeom>
          <a:ln w="12700" cap="flat">
            <a:solidFill>
              <a:schemeClr val="bg1">
                <a:alpha val="17000"/>
              </a:schemeClr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 userDrawn="1"/>
        </p:nvCxnSpPr>
        <p:spPr>
          <a:xfrm>
            <a:off x="8228061" y="0"/>
            <a:ext cx="0" cy="6942667"/>
          </a:xfrm>
          <a:prstGeom prst="line">
            <a:avLst/>
          </a:prstGeom>
          <a:ln w="12700" cap="flat">
            <a:solidFill>
              <a:schemeClr val="bg1">
                <a:alpha val="17000"/>
              </a:schemeClr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 userDrawn="1"/>
        </p:nvSpPr>
        <p:spPr>
          <a:xfrm>
            <a:off x="0" y="469514"/>
            <a:ext cx="6861079" cy="1092971"/>
          </a:xfrm>
          <a:prstGeom prst="rect">
            <a:avLst/>
          </a:prstGeom>
          <a:solidFill>
            <a:srgbClr val="FF7F0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2047394"/>
            <a:ext cx="3709939" cy="1083734"/>
          </a:xfrm>
          <a:prstGeom prst="rect">
            <a:avLst/>
          </a:prstGeom>
          <a:solidFill>
            <a:srgbClr val="03A9F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0" y="3746113"/>
            <a:ext cx="6019800" cy="1097589"/>
          </a:xfrm>
          <a:prstGeom prst="rect">
            <a:avLst/>
          </a:prstGeom>
          <a:solidFill>
            <a:srgbClr val="9467B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0" y="5410970"/>
            <a:ext cx="8494713" cy="1094990"/>
          </a:xfrm>
          <a:prstGeom prst="rect">
            <a:avLst/>
          </a:prstGeom>
          <a:solidFill>
            <a:srgbClr val="2CA02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79634" y="1868635"/>
            <a:ext cx="4577556" cy="1362075"/>
          </a:xfrm>
        </p:spPr>
        <p:txBody>
          <a:bodyPr anchor="t"/>
          <a:lstStyle>
            <a:lvl1pPr algn="r">
              <a:defRPr sz="4000" b="1" cap="all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80769-DE92-ED4E-A10F-481B0CA34590}" type="datetimeFigureOut">
              <a:rPr lang="en-US" smtClean="0"/>
              <a:t>3/17/16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70EF9-A62E-0E49-B798-03D8CEE174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2069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80769-DE92-ED4E-A10F-481B0CA34590}" type="datetimeFigureOut">
              <a:rPr lang="en-US" smtClean="0"/>
              <a:t>3/17/16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70EF9-A62E-0E49-B798-03D8CEE174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5212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80769-DE92-ED4E-A10F-481B0CA34590}" type="datetimeFigureOut">
              <a:rPr lang="en-US" smtClean="0"/>
              <a:t>3/17/16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70EF9-A62E-0E49-B798-03D8CEE174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8761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solidFill>
          <a:srgbClr val="F3F3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/>
          <p:cNvSpPr/>
          <p:nvPr userDrawn="1"/>
        </p:nvSpPr>
        <p:spPr>
          <a:xfrm>
            <a:off x="255135" y="274638"/>
            <a:ext cx="1662961" cy="1662961"/>
          </a:xfrm>
          <a:prstGeom prst="ellipse">
            <a:avLst/>
          </a:prstGeom>
          <a:noFill/>
          <a:ln w="190500">
            <a:solidFill>
              <a:srgbClr val="03A9F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502543" y="706879"/>
            <a:ext cx="10223815" cy="786333"/>
          </a:xfrm>
          <a:solidFill>
            <a:srgbClr val="072739"/>
          </a:solidFill>
        </p:spPr>
        <p:txBody>
          <a:bodyPr wrap="none" lIns="1463040" tIns="45720" bIns="45720" anchor="t" anchorCtr="0"/>
          <a:lstStyle>
            <a:lvl1pPr algn="l">
              <a:defRPr cap="all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80769-DE92-ED4E-A10F-481B0CA34590}" type="datetimeFigureOut">
              <a:rPr lang="en-US" smtClean="0"/>
              <a:t>3/17/16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70EF9-A62E-0E49-B798-03D8CEE174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4420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80769-DE92-ED4E-A10F-481B0CA34590}" type="datetimeFigureOut">
              <a:rPr lang="en-US" smtClean="0"/>
              <a:t>3/17/16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70EF9-A62E-0E49-B798-03D8CEE174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8818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80769-DE92-ED4E-A10F-481B0CA34590}" type="datetimeFigureOut">
              <a:rPr lang="en-US" smtClean="0"/>
              <a:t>3/17/16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70EF9-A62E-0E49-B798-03D8CEE174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1405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27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F80769-DE92-ED4E-A10F-481B0CA34590}" type="datetimeFigureOut">
              <a:rPr lang="en-US" smtClean="0"/>
              <a:t>3/17/16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A70EF9-A62E-0E49-B798-03D8CEE174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7435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iming>
    <p:tnLst>
      <p:par>
        <p:cTn id="1" dur="indefinite" restart="never" nodeType="tmRoot"/>
      </p:par>
    </p:tnLst>
  </p:timing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bg1"/>
          </a:solidFill>
          <a:latin typeface="Eurostile"/>
          <a:ea typeface="+mj-ea"/>
          <a:cs typeface="Eurostile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bg1"/>
          </a:solidFill>
          <a:latin typeface="Eurostile"/>
          <a:ea typeface="+mn-ea"/>
          <a:cs typeface="Eurostile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bg1"/>
          </a:solidFill>
          <a:latin typeface="Eurostile"/>
          <a:ea typeface="+mn-ea"/>
          <a:cs typeface="Eurostile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bg1"/>
          </a:solidFill>
          <a:latin typeface="Eurostile"/>
          <a:ea typeface="+mn-ea"/>
          <a:cs typeface="Eurostile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bg1"/>
          </a:solidFill>
          <a:latin typeface="Eurostile"/>
          <a:ea typeface="+mn-ea"/>
          <a:cs typeface="Eurostile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bg1"/>
          </a:solidFill>
          <a:latin typeface="Eurostile"/>
          <a:ea typeface="+mn-ea"/>
          <a:cs typeface="Eurostile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0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0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1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0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2.gi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0.tif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0.tif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scottchacon.com/2011/08/31/github-flow.html" TargetMode="External"/><Relationship Id="rId4" Type="http://schemas.openxmlformats.org/officeDocument/2006/relationships/hyperlink" Target="https://waffle.io/" TargetMode="External"/><Relationship Id="rId5" Type="http://schemas.openxmlformats.org/officeDocument/2006/relationships/hyperlink" Target="https://www.gnu.org/software/make/" TargetMode="External"/><Relationship Id="rId6" Type="http://schemas.openxmlformats.org/officeDocument/2006/relationships/hyperlink" Target="http://www.sphinx-doc.org/en/stable/" TargetMode="External"/><Relationship Id="rId7" Type="http://schemas.openxmlformats.org/officeDocument/2006/relationships/hyperlink" Target="https://www.python.org/dev/peps/pep-0287/" TargetMode="External"/><Relationship Id="rId8" Type="http://schemas.openxmlformats.org/officeDocument/2006/relationships/hyperlink" Target="https://flake8.readthedocs.org/en/latest/" TargetMode="External"/><Relationship Id="rId9" Type="http://schemas.openxmlformats.org/officeDocument/2006/relationships/hyperlink" Target="https://codeship.com/" TargetMode="External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tiff"/><Relationship Id="rId5" Type="http://schemas.openxmlformats.org/officeDocument/2006/relationships/image" Target="../media/image4.tiff"/><Relationship Id="rId6" Type="http://schemas.openxmlformats.org/officeDocument/2006/relationships/image" Target="../media/image5.tiff"/><Relationship Id="rId7" Type="http://schemas.openxmlformats.org/officeDocument/2006/relationships/image" Target="../media/image6.tiff"/><Relationship Id="rId8" Type="http://schemas.openxmlformats.org/officeDocument/2006/relationships/image" Target="../media/image7.tiff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8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0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asbt/watermark" TargetMode="External"/><Relationship Id="rId4" Type="http://schemas.openxmlformats.org/officeDocument/2006/relationships/hyperlink" Target="https://virtualenv.pypa.io/en/latest/installation.html" TargetMode="External"/><Relationship Id="rId5" Type="http://schemas.openxmlformats.org/officeDocument/2006/relationships/hyperlink" Target="https://pip.readthedocs.org/en/1.1/requirements.html" TargetMode="External"/><Relationship Id="rId1" Type="http://schemas.openxmlformats.org/officeDocument/2006/relationships/slideLayout" Target="../slideLayouts/slideLayout4.xml"/><Relationship Id="rId2" Type="http://schemas.openxmlformats.org/officeDocument/2006/relationships/hyperlink" Target="http://virtualenvwrapper.readthedocs.org/en/latest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4" Type="http://schemas.openxmlformats.org/officeDocument/2006/relationships/hyperlink" Target="https://www.vagrantup.com/" TargetMode="External"/><Relationship Id="rId5" Type="http://schemas.openxmlformats.org/officeDocument/2006/relationships/image" Target="../media/image12.tiff"/><Relationship Id="rId1" Type="http://schemas.openxmlformats.org/officeDocument/2006/relationships/slideLayout" Target="../slideLayouts/slideLayout8.xml"/><Relationship Id="rId2" Type="http://schemas.openxmlformats.org/officeDocument/2006/relationships/hyperlink" Target="https://www.docker.com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0" y="2389740"/>
            <a:ext cx="9410700" cy="2457449"/>
          </a:xfrm>
        </p:spPr>
        <p:txBody>
          <a:bodyPr>
            <a:noAutofit/>
          </a:bodyPr>
          <a:lstStyle/>
          <a:p>
            <a:r>
              <a:rPr lang="en-US" sz="5400" dirty="0" smtClean="0"/>
              <a:t>Data Science</a:t>
            </a:r>
          </a:p>
          <a:p>
            <a:r>
              <a:rPr lang="en-US" sz="5400" dirty="0" smtClean="0"/>
              <a:t>is Software</a:t>
            </a:r>
            <a:endParaRPr lang="en-US" sz="5400" dirty="0"/>
          </a:p>
          <a:p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13355" y="5934670"/>
            <a:ext cx="26910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dirty="0" smtClean="0">
                <a:solidFill>
                  <a:schemeClr val="bg1"/>
                </a:solidFill>
                <a:latin typeface="Eurostile" charset="0"/>
                <a:ea typeface="Eurostile" charset="0"/>
                <a:cs typeface="Eurostile" charset="0"/>
              </a:rPr>
              <a:t>PETER BULL</a:t>
            </a:r>
            <a:endParaRPr lang="en-US" altLang="en-US" b="1" dirty="0">
              <a:solidFill>
                <a:srgbClr val="9F9F9F"/>
              </a:solidFill>
              <a:ea typeface="MS Mincho" pitchFamily="49" charset="-128"/>
            </a:endParaRPr>
          </a:p>
          <a:p>
            <a:pPr lvl="0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solidFill>
                  <a:srgbClr val="03A9F4"/>
                </a:solidFill>
                <a:ea typeface="MS Mincho" pitchFamily="49" charset="-128"/>
              </a:rPr>
              <a:t>@</a:t>
            </a:r>
            <a:r>
              <a:rPr lang="en-US" altLang="en-US" b="1" dirty="0" err="1">
                <a:solidFill>
                  <a:srgbClr val="03A9F4"/>
                </a:solidFill>
                <a:ea typeface="MS Mincho" pitchFamily="49" charset="-128"/>
              </a:rPr>
              <a:t>drivendataorg</a:t>
            </a:r>
            <a:r>
              <a:rPr lang="en-US" altLang="en-US" b="1" dirty="0">
                <a:solidFill>
                  <a:srgbClr val="03A9F4"/>
                </a:solidFill>
                <a:ea typeface="MS Mincho" pitchFamily="49" charset="-128"/>
              </a:rPr>
              <a:t> </a:t>
            </a:r>
            <a:r>
              <a:rPr lang="en-US" altLang="en-US" b="1" dirty="0">
                <a:solidFill>
                  <a:srgbClr val="FF7F0E"/>
                </a:solidFill>
                <a:ea typeface="MS Mincho" pitchFamily="49" charset="-128"/>
              </a:rPr>
              <a:t>/ </a:t>
            </a:r>
            <a:r>
              <a:rPr lang="en-US" altLang="en-US" b="1" dirty="0">
                <a:solidFill>
                  <a:srgbClr val="03A9F4"/>
                </a:solidFill>
                <a:ea typeface="MS Mincho" pitchFamily="49" charset="-128"/>
              </a:rPr>
              <a:t>@</a:t>
            </a:r>
            <a:r>
              <a:rPr lang="en-US" altLang="en-US" b="1" dirty="0" err="1">
                <a:solidFill>
                  <a:srgbClr val="03A9F4"/>
                </a:solidFill>
                <a:ea typeface="MS Mincho" pitchFamily="49" charset="-128"/>
              </a:rPr>
              <a:t>pjbull</a:t>
            </a:r>
            <a:endParaRPr lang="en-US" i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528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/>
        </p:nvSpPr>
        <p:spPr>
          <a:xfrm>
            <a:off x="450847" y="1984069"/>
            <a:ext cx="2656572" cy="2656572"/>
          </a:xfrm>
          <a:prstGeom prst="ellipse">
            <a:avLst/>
          </a:prstGeom>
          <a:solidFill>
            <a:srgbClr val="9467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dirty="0" smtClean="0">
                <a:latin typeface="Eurostile" charset="0"/>
                <a:ea typeface="Eurostile" charset="0"/>
                <a:cs typeface="Eurostile" charset="0"/>
              </a:rPr>
              <a:t>2</a:t>
            </a:r>
            <a:endParaRPr lang="en-US" sz="80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266115" y="2527525"/>
            <a:ext cx="603658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chemeClr val="bg1"/>
                </a:solidFill>
                <a:latin typeface="Eurostile" charset="0"/>
                <a:ea typeface="Eurostile" charset="0"/>
                <a:cs typeface="Eurostile" charset="0"/>
              </a:rPr>
              <a:t>The Life-Changing Magic of Tidying Up</a:t>
            </a:r>
            <a:endParaRPr lang="en-US" sz="4800" dirty="0" smtClean="0">
              <a:solidFill>
                <a:schemeClr val="bg1"/>
              </a:solidFill>
              <a:latin typeface="Eurostile" charset="0"/>
              <a:ea typeface="Eurostile" charset="0"/>
              <a:cs typeface="Eurostile" charset="0"/>
            </a:endParaRPr>
          </a:p>
        </p:txBody>
      </p:sp>
      <p:cxnSp>
        <p:nvCxnSpPr>
          <p:cNvPr id="5" name="Straight Connector 4"/>
          <p:cNvCxnSpPr>
            <a:stCxn id="3" idx="4"/>
          </p:cNvCxnSpPr>
          <p:nvPr/>
        </p:nvCxnSpPr>
        <p:spPr>
          <a:xfrm>
            <a:off x="1779133" y="4640641"/>
            <a:ext cx="0" cy="2395426"/>
          </a:xfrm>
          <a:prstGeom prst="line">
            <a:avLst/>
          </a:prstGeom>
          <a:ln w="63500">
            <a:solidFill>
              <a:srgbClr val="03A9F4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>
            <a:endCxn id="3" idx="0"/>
          </p:cNvCxnSpPr>
          <p:nvPr/>
        </p:nvCxnSpPr>
        <p:spPr>
          <a:xfrm>
            <a:off x="1779133" y="-269507"/>
            <a:ext cx="0" cy="2253576"/>
          </a:xfrm>
          <a:prstGeom prst="line">
            <a:avLst/>
          </a:prstGeom>
          <a:ln w="63500">
            <a:solidFill>
              <a:srgbClr val="03A9F4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9719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0450" y="260350"/>
            <a:ext cx="4483100" cy="633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5923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483" y="165078"/>
            <a:ext cx="3735498" cy="540409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5779" y="165078"/>
            <a:ext cx="3937000" cy="3302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39063"/>
            <a:ext cx="9144000" cy="1118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9307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9187" y="0"/>
            <a:ext cx="1422740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5857" y="0"/>
            <a:ext cx="2558143" cy="6858000"/>
          </a:xfrm>
          <a:prstGeom prst="rect">
            <a:avLst/>
          </a:prstGeom>
        </p:spPr>
      </p:pic>
      <p:sp>
        <p:nvSpPr>
          <p:cNvPr id="4" name="Subtitle 3"/>
          <p:cNvSpPr txBox="1">
            <a:spLocks/>
          </p:cNvSpPr>
          <p:nvPr/>
        </p:nvSpPr>
        <p:spPr>
          <a:xfrm>
            <a:off x="307639" y="2533332"/>
            <a:ext cx="2530154" cy="2075113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bg1"/>
                </a:solidFill>
                <a:latin typeface="Eurostile"/>
                <a:ea typeface="+mn-ea"/>
                <a:cs typeface="Eurostile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bg1"/>
                </a:solidFill>
                <a:latin typeface="Eurostile"/>
                <a:ea typeface="+mn-ea"/>
                <a:cs typeface="Eurostile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bg1"/>
                </a:solidFill>
                <a:latin typeface="Eurostile"/>
                <a:ea typeface="+mn-ea"/>
                <a:cs typeface="Eurostile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bg1"/>
                </a:solidFill>
                <a:latin typeface="Eurostile"/>
                <a:ea typeface="+mn-ea"/>
                <a:cs typeface="Eurostile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bg1"/>
                </a:solidFill>
                <a:latin typeface="Eurostile"/>
                <a:ea typeface="+mn-ea"/>
                <a:cs typeface="Eurostil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 smtClean="0"/>
              <a:t>Ruby on Rails</a:t>
            </a:r>
          </a:p>
          <a:p>
            <a:pPr marL="0" indent="0">
              <a:buNone/>
            </a:pPr>
            <a:r>
              <a:rPr lang="en-US" sz="2800" dirty="0" smtClean="0"/>
              <a:t>Application</a:t>
            </a:r>
            <a:endParaRPr lang="en-US" sz="2800" dirty="0"/>
          </a:p>
        </p:txBody>
      </p:sp>
      <p:sp>
        <p:nvSpPr>
          <p:cNvPr id="5" name="Subtitle 3"/>
          <p:cNvSpPr txBox="1">
            <a:spLocks/>
          </p:cNvSpPr>
          <p:nvPr/>
        </p:nvSpPr>
        <p:spPr>
          <a:xfrm>
            <a:off x="4372953" y="2533331"/>
            <a:ext cx="3009126" cy="2075113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bg1"/>
                </a:solidFill>
                <a:latin typeface="Eurostile"/>
                <a:ea typeface="+mn-ea"/>
                <a:cs typeface="Eurostile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bg1"/>
                </a:solidFill>
                <a:latin typeface="Eurostile"/>
                <a:ea typeface="+mn-ea"/>
                <a:cs typeface="Eurostile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bg1"/>
                </a:solidFill>
                <a:latin typeface="Eurostile"/>
                <a:ea typeface="+mn-ea"/>
                <a:cs typeface="Eurostile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bg1"/>
                </a:solidFill>
                <a:latin typeface="Eurostile"/>
                <a:ea typeface="+mn-ea"/>
                <a:cs typeface="Eurostile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bg1"/>
                </a:solidFill>
                <a:latin typeface="Eurostile"/>
                <a:ea typeface="+mn-ea"/>
                <a:cs typeface="Eurostil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 err="1" smtClean="0"/>
              <a:t>Django</a:t>
            </a:r>
            <a:endParaRPr lang="en-US" sz="2800" dirty="0" smtClean="0"/>
          </a:p>
          <a:p>
            <a:pPr marL="0" indent="0">
              <a:buNone/>
            </a:pPr>
            <a:r>
              <a:rPr lang="en-US" sz="2800" dirty="0" smtClean="0"/>
              <a:t>Application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0907069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5100" y="76200"/>
            <a:ext cx="3721100" cy="669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158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>
          <a:xfrm>
            <a:off x="120869" y="5309130"/>
            <a:ext cx="8408276" cy="12024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4000" b="1" kern="1200" cap="all">
                <a:solidFill>
                  <a:schemeClr val="bg1"/>
                </a:solidFill>
                <a:latin typeface="Eurostile"/>
                <a:ea typeface="+mj-ea"/>
                <a:cs typeface="Eurostile"/>
              </a:defRPr>
            </a:lvl1pPr>
          </a:lstStyle>
          <a:p>
            <a:pPr algn="l"/>
            <a:r>
              <a:rPr lang="en-US" sz="3200" dirty="0" smtClean="0"/>
              <a:t>DATA SCIENCE COOKIECUTTER (SOON!)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5775965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/>
        </p:nvSpPr>
        <p:spPr>
          <a:xfrm>
            <a:off x="450847" y="1984069"/>
            <a:ext cx="2656572" cy="2656572"/>
          </a:xfrm>
          <a:prstGeom prst="ellipse">
            <a:avLst/>
          </a:prstGeom>
          <a:solidFill>
            <a:srgbClr val="03A9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dirty="0" smtClean="0">
                <a:latin typeface="Eurostile" charset="0"/>
                <a:ea typeface="Eurostile" charset="0"/>
                <a:cs typeface="Eurostile" charset="0"/>
              </a:rPr>
              <a:t>3</a:t>
            </a:r>
            <a:endParaRPr lang="en-US" sz="8000" dirty="0">
              <a:latin typeface="Eurostile" charset="0"/>
              <a:ea typeface="Eurostile" charset="0"/>
              <a:cs typeface="Eurostile" charset="0"/>
            </a:endParaRPr>
          </a:p>
        </p:txBody>
      </p:sp>
      <p:cxnSp>
        <p:nvCxnSpPr>
          <p:cNvPr id="5" name="Straight Connector 4"/>
          <p:cNvCxnSpPr>
            <a:stCxn id="3" idx="4"/>
          </p:cNvCxnSpPr>
          <p:nvPr/>
        </p:nvCxnSpPr>
        <p:spPr>
          <a:xfrm>
            <a:off x="1779133" y="4640641"/>
            <a:ext cx="0" cy="2395426"/>
          </a:xfrm>
          <a:prstGeom prst="line">
            <a:avLst/>
          </a:prstGeom>
          <a:ln w="63500">
            <a:solidFill>
              <a:srgbClr val="03A9F4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>
            <a:endCxn id="3" idx="0"/>
          </p:cNvCxnSpPr>
          <p:nvPr/>
        </p:nvCxnSpPr>
        <p:spPr>
          <a:xfrm>
            <a:off x="1779133" y="-269507"/>
            <a:ext cx="0" cy="2253576"/>
          </a:xfrm>
          <a:prstGeom prst="line">
            <a:avLst/>
          </a:prstGeom>
          <a:ln w="63500">
            <a:solidFill>
              <a:srgbClr val="03A9F4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Subtitle 3"/>
          <p:cNvSpPr txBox="1">
            <a:spLocks/>
          </p:cNvSpPr>
          <p:nvPr/>
        </p:nvSpPr>
        <p:spPr>
          <a:xfrm>
            <a:off x="3311091" y="2464068"/>
            <a:ext cx="7822532" cy="2075113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bg1"/>
                </a:solidFill>
                <a:latin typeface="Eurostile"/>
                <a:ea typeface="+mn-ea"/>
                <a:cs typeface="Eurostile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bg1"/>
                </a:solidFill>
                <a:latin typeface="Eurostile"/>
                <a:ea typeface="+mn-ea"/>
                <a:cs typeface="Eurostile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bg1"/>
                </a:solidFill>
                <a:latin typeface="Eurostile"/>
                <a:ea typeface="+mn-ea"/>
                <a:cs typeface="Eurostile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bg1"/>
                </a:solidFill>
                <a:latin typeface="Eurostile"/>
                <a:ea typeface="+mn-ea"/>
                <a:cs typeface="Eurostile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bg1"/>
                </a:solidFill>
                <a:latin typeface="Eurostile"/>
                <a:ea typeface="+mn-ea"/>
                <a:cs typeface="Eurostil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000" dirty="0" smtClean="0"/>
              <a:t>Edit-run-repeat:</a:t>
            </a:r>
          </a:p>
          <a:p>
            <a:pPr marL="0" indent="0">
              <a:buNone/>
            </a:pPr>
            <a:r>
              <a:rPr lang="en-US" sz="4000" dirty="0" smtClean="0"/>
              <a:t>Stopping the cycle of pain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96572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" y="863600"/>
            <a:ext cx="9118600" cy="513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8361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000" y="635000"/>
            <a:ext cx="5588000" cy="55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0471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/>
        </p:nvSpPr>
        <p:spPr>
          <a:xfrm>
            <a:off x="434516" y="1984069"/>
            <a:ext cx="2656572" cy="2656572"/>
          </a:xfrm>
          <a:prstGeom prst="ellipse">
            <a:avLst/>
          </a:prstGeom>
          <a:solidFill>
            <a:srgbClr val="F0D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dirty="0">
                <a:latin typeface="Eurostile" charset="0"/>
                <a:ea typeface="Eurostile" charset="0"/>
                <a:cs typeface="Eurostile" charset="0"/>
              </a:rPr>
              <a:t>4</a:t>
            </a:r>
          </a:p>
        </p:txBody>
      </p:sp>
      <p:cxnSp>
        <p:nvCxnSpPr>
          <p:cNvPr id="5" name="Straight Connector 4"/>
          <p:cNvCxnSpPr>
            <a:stCxn id="3" idx="4"/>
          </p:cNvCxnSpPr>
          <p:nvPr/>
        </p:nvCxnSpPr>
        <p:spPr>
          <a:xfrm>
            <a:off x="1762802" y="4640641"/>
            <a:ext cx="0" cy="2395426"/>
          </a:xfrm>
          <a:prstGeom prst="line">
            <a:avLst/>
          </a:prstGeom>
          <a:ln w="63500">
            <a:solidFill>
              <a:srgbClr val="03A9F4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>
            <a:endCxn id="3" idx="0"/>
          </p:cNvCxnSpPr>
          <p:nvPr/>
        </p:nvCxnSpPr>
        <p:spPr>
          <a:xfrm>
            <a:off x="1762802" y="-269507"/>
            <a:ext cx="0" cy="2253576"/>
          </a:xfrm>
          <a:prstGeom prst="line">
            <a:avLst/>
          </a:prstGeom>
          <a:ln w="63500">
            <a:solidFill>
              <a:srgbClr val="03A9F4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319690" y="2527525"/>
            <a:ext cx="56307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chemeClr val="bg1"/>
                </a:solidFill>
                <a:latin typeface="Eurostile" charset="0"/>
                <a:ea typeface="Eurostile" charset="0"/>
                <a:cs typeface="Eurostile" charset="0"/>
              </a:rPr>
              <a:t>Next-level </a:t>
            </a:r>
            <a:r>
              <a:rPr lang="en-US" sz="4800" smtClean="0">
                <a:solidFill>
                  <a:schemeClr val="bg1"/>
                </a:solidFill>
                <a:latin typeface="Eurostile" charset="0"/>
                <a:ea typeface="Eurostile" charset="0"/>
                <a:cs typeface="Eurostile" charset="0"/>
              </a:rPr>
              <a:t>code inspection</a:t>
            </a:r>
            <a:endParaRPr lang="en-US" sz="4800" dirty="0" smtClean="0">
              <a:solidFill>
                <a:schemeClr val="bg1"/>
              </a:solidFill>
              <a:latin typeface="Eurostile" charset="0"/>
              <a:ea typeface="Eurostile" charset="0"/>
              <a:cs typeface="Eurostil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7880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76616" y="1322479"/>
            <a:ext cx="7171615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Eurostile" charset="0"/>
                <a:ea typeface="Eurostile" charset="0"/>
                <a:cs typeface="Eurostile" charset="0"/>
              </a:rPr>
              <a:t>“It's easy to enhance a FORTRAN compiler to compile COBOL as well; it's just a SMOP.”</a:t>
            </a:r>
          </a:p>
          <a:p>
            <a:pPr algn="r"/>
            <a:endParaRPr lang="en-US" sz="3600" dirty="0">
              <a:solidFill>
                <a:schemeClr val="bg1"/>
              </a:solidFill>
              <a:latin typeface="Eurostile" charset="0"/>
              <a:ea typeface="Eurostile" charset="0"/>
              <a:cs typeface="Eurostile" charset="0"/>
            </a:endParaRPr>
          </a:p>
          <a:p>
            <a:pPr algn="r"/>
            <a:r>
              <a:rPr lang="en-US" sz="2400" dirty="0" smtClean="0">
                <a:solidFill>
                  <a:schemeClr val="bg1"/>
                </a:solidFill>
                <a:latin typeface="Eurostile" charset="0"/>
                <a:ea typeface="Eurostile" charset="0"/>
                <a:cs typeface="Eurostile" charset="0"/>
              </a:rPr>
              <a:t>—</a:t>
            </a:r>
            <a:r>
              <a:rPr lang="en-US" sz="2400" dirty="0">
                <a:solidFill>
                  <a:schemeClr val="bg1"/>
                </a:solidFill>
                <a:latin typeface="Eurostile" charset="0"/>
                <a:ea typeface="Eurostile" charset="0"/>
                <a:cs typeface="Eurostile" charset="0"/>
              </a:rPr>
              <a:t> </a:t>
            </a:r>
            <a:r>
              <a:rPr lang="en-US" sz="2400" dirty="0" smtClean="0">
                <a:solidFill>
                  <a:schemeClr val="bg1"/>
                </a:solidFill>
                <a:latin typeface="Eurostile" charset="0"/>
                <a:ea typeface="Eurostile" charset="0"/>
                <a:cs typeface="Eurostile" charset="0"/>
              </a:rPr>
              <a:t>SMOP entry in The </a:t>
            </a:r>
            <a:r>
              <a:rPr lang="en-US" sz="2400" dirty="0">
                <a:solidFill>
                  <a:schemeClr val="bg1"/>
                </a:solidFill>
                <a:latin typeface="Eurostile" charset="0"/>
                <a:ea typeface="Eurostile" charset="0"/>
                <a:cs typeface="Eurostile" charset="0"/>
              </a:rPr>
              <a:t>Jargon </a:t>
            </a:r>
            <a:r>
              <a:rPr lang="en-US" sz="2400" dirty="0" smtClean="0">
                <a:solidFill>
                  <a:schemeClr val="bg1"/>
                </a:solidFill>
                <a:latin typeface="Eurostile" charset="0"/>
                <a:ea typeface="Eurostile" charset="0"/>
                <a:cs typeface="Eurostile" charset="0"/>
              </a:rPr>
              <a:t>File</a:t>
            </a:r>
          </a:p>
          <a:p>
            <a:pPr algn="r"/>
            <a:r>
              <a:rPr lang="en-US" sz="2400" dirty="0" smtClean="0">
                <a:solidFill>
                  <a:schemeClr val="bg1"/>
                </a:solidFill>
                <a:latin typeface="Eurostile" charset="0"/>
                <a:ea typeface="Eurostile" charset="0"/>
                <a:cs typeface="Eurostile" charset="0"/>
              </a:rPr>
              <a:t>(a comprehensive</a:t>
            </a:r>
          </a:p>
          <a:p>
            <a:pPr algn="r"/>
            <a:r>
              <a:rPr lang="en-US" sz="2400" dirty="0">
                <a:solidFill>
                  <a:schemeClr val="bg1"/>
                </a:solidFill>
                <a:latin typeface="Eurostile" charset="0"/>
                <a:ea typeface="Eurostile" charset="0"/>
                <a:cs typeface="Eurostile" charset="0"/>
              </a:rPr>
              <a:t>c</a:t>
            </a:r>
            <a:r>
              <a:rPr lang="en-US" sz="2400" dirty="0" smtClean="0">
                <a:solidFill>
                  <a:schemeClr val="bg1"/>
                </a:solidFill>
                <a:latin typeface="Eurostile" charset="0"/>
                <a:ea typeface="Eurostile" charset="0"/>
                <a:cs typeface="Eurostile" charset="0"/>
              </a:rPr>
              <a:t>ompendium of</a:t>
            </a:r>
          </a:p>
          <a:p>
            <a:pPr algn="r"/>
            <a:r>
              <a:rPr lang="en-US" sz="2400" dirty="0" smtClean="0">
                <a:solidFill>
                  <a:schemeClr val="bg1"/>
                </a:solidFill>
                <a:latin typeface="Eurostile" charset="0"/>
                <a:ea typeface="Eurostile" charset="0"/>
                <a:cs typeface="Eurostile" charset="0"/>
              </a:rPr>
              <a:t>hacker slang)</a:t>
            </a:r>
            <a:endParaRPr lang="en-US" sz="2400" dirty="0">
              <a:solidFill>
                <a:schemeClr val="bg1"/>
              </a:solidFill>
              <a:latin typeface="Eurostile" charset="0"/>
              <a:ea typeface="Eurostile" charset="0"/>
              <a:cs typeface="Eurostil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66539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36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5299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000" y="635000"/>
            <a:ext cx="5588000" cy="55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2888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869653"/>
            <a:ext cx="9155699" cy="5168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533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000" y="635000"/>
            <a:ext cx="5588000" cy="55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4126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628331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000" y="635000"/>
            <a:ext cx="5588000" cy="55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7033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2135327"/>
              </p:ext>
            </p:extLst>
          </p:nvPr>
        </p:nvGraphicFramePr>
        <p:xfrm>
          <a:off x="-15498" y="1139627"/>
          <a:ext cx="9159498" cy="623822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587498"/>
                <a:gridCol w="4572000"/>
              </a:tblGrid>
              <a:tr h="519852">
                <a:tc>
                  <a:txBody>
                    <a:bodyPr/>
                    <a:lstStyle/>
                    <a:p>
                      <a:pPr algn="r"/>
                      <a:endParaRPr lang="en-US" dirty="0">
                        <a:latin typeface="Eurostile" charset="0"/>
                        <a:ea typeface="Eurostile" charset="0"/>
                        <a:cs typeface="Eurostile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>
                        <a:latin typeface="Eurostile" charset="0"/>
                        <a:ea typeface="Eurostile" charset="0"/>
                        <a:cs typeface="Eurostile" charset="0"/>
                      </a:endParaRPr>
                    </a:p>
                  </a:txBody>
                  <a:tcPr anchor="ctr"/>
                </a:tc>
              </a:tr>
              <a:tr h="519852">
                <a:tc>
                  <a:txBody>
                    <a:bodyPr/>
                    <a:lstStyle/>
                    <a:p>
                      <a:pPr algn="r"/>
                      <a:r>
                        <a:rPr lang="en-US" b="1" i="0" dirty="0" smtClean="0">
                          <a:latin typeface="Eurostile" charset="0"/>
                          <a:ea typeface="Eurostile" charset="0"/>
                          <a:cs typeface="Eurostile" charset="0"/>
                        </a:rPr>
                        <a:t>Version</a:t>
                      </a:r>
                      <a:r>
                        <a:rPr lang="en-US" b="1" i="0" baseline="0" dirty="0" smtClean="0">
                          <a:latin typeface="Eurostile" charset="0"/>
                          <a:ea typeface="Eurostile" charset="0"/>
                          <a:cs typeface="Eurostile" charset="0"/>
                        </a:rPr>
                        <a:t> </a:t>
                      </a:r>
                      <a:r>
                        <a:rPr lang="en-US" b="1" i="0" dirty="0" smtClean="0">
                          <a:latin typeface="Eurostile" charset="0"/>
                          <a:ea typeface="Eurostile" charset="0"/>
                          <a:cs typeface="Eurostile" charset="0"/>
                        </a:rPr>
                        <a:t>Control</a:t>
                      </a:r>
                      <a:endParaRPr lang="en-US" b="1" i="0" dirty="0">
                        <a:latin typeface="Eurostile" charset="0"/>
                        <a:ea typeface="Eurostile" charset="0"/>
                        <a:cs typeface="Eurostile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0" i="0" dirty="0" err="1" smtClean="0">
                          <a:latin typeface="Eurostile" charset="0"/>
                          <a:ea typeface="Eurostile" charset="0"/>
                          <a:cs typeface="Eurostile" charset="0"/>
                        </a:rPr>
                        <a:t>git</a:t>
                      </a:r>
                      <a:endParaRPr lang="en-US" b="0" i="0" dirty="0">
                        <a:latin typeface="Eurostile" charset="0"/>
                        <a:ea typeface="Eurostile" charset="0"/>
                        <a:cs typeface="Eurostile" charset="0"/>
                      </a:endParaRPr>
                    </a:p>
                  </a:txBody>
                  <a:tcPr anchor="ctr"/>
                </a:tc>
              </a:tr>
              <a:tr h="519852">
                <a:tc>
                  <a:txBody>
                    <a:bodyPr/>
                    <a:lstStyle/>
                    <a:p>
                      <a:pPr algn="r"/>
                      <a:r>
                        <a:rPr lang="en-US" b="1" i="0" dirty="0" smtClean="0">
                          <a:latin typeface="Eurostile" charset="0"/>
                          <a:ea typeface="Eurostile" charset="0"/>
                          <a:cs typeface="Eurostile" charset="0"/>
                        </a:rPr>
                        <a:t>Code review</a:t>
                      </a:r>
                      <a:endParaRPr lang="en-US" b="1" i="0" dirty="0">
                        <a:latin typeface="Eurostile" charset="0"/>
                        <a:ea typeface="Eurostile" charset="0"/>
                        <a:cs typeface="Eurostile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0" i="0" dirty="0" err="1" smtClean="0">
                          <a:latin typeface="Eurostile" charset="0"/>
                          <a:ea typeface="Eurostile" charset="0"/>
                          <a:cs typeface="Eurostile" charset="0"/>
                        </a:rPr>
                        <a:t>git</a:t>
                      </a:r>
                      <a:r>
                        <a:rPr lang="en-US" b="0" i="0" baseline="0" dirty="0" smtClean="0">
                          <a:latin typeface="Eurostile" charset="0"/>
                          <a:ea typeface="Eurostile" charset="0"/>
                          <a:cs typeface="Eurostile" charset="0"/>
                        </a:rPr>
                        <a:t> branch + pull requests</a:t>
                      </a:r>
                      <a:endParaRPr lang="en-US" b="0" i="0" dirty="0">
                        <a:latin typeface="Eurostile" charset="0"/>
                        <a:ea typeface="Eurostile" charset="0"/>
                        <a:cs typeface="Eurostile" charset="0"/>
                      </a:endParaRPr>
                    </a:p>
                  </a:txBody>
                  <a:tcPr anchor="ctr"/>
                </a:tc>
              </a:tr>
              <a:tr h="519852">
                <a:tc>
                  <a:txBody>
                    <a:bodyPr/>
                    <a:lstStyle/>
                    <a:p>
                      <a:pPr algn="r"/>
                      <a:r>
                        <a:rPr lang="en-US" b="1" i="0" dirty="0" smtClean="0">
                          <a:latin typeface="Eurostile" charset="0"/>
                          <a:ea typeface="Eurostile" charset="0"/>
                          <a:cs typeface="Eurostile" charset="0"/>
                        </a:rPr>
                        <a:t>Branching strategy</a:t>
                      </a:r>
                      <a:endParaRPr lang="en-US" b="1" i="0" dirty="0">
                        <a:latin typeface="Eurostile" charset="0"/>
                        <a:ea typeface="Eurostile" charset="0"/>
                        <a:cs typeface="Eurostile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0" i="0" dirty="0" err="1" smtClean="0">
                          <a:latin typeface="Eurostile" charset="0"/>
                          <a:ea typeface="Eurostile" charset="0"/>
                          <a:cs typeface="Eurostile" charset="0"/>
                          <a:hlinkClick r:id="rId3"/>
                        </a:rPr>
                        <a:t>GitHub</a:t>
                      </a:r>
                      <a:r>
                        <a:rPr lang="en-US" b="0" i="0" dirty="0" smtClean="0">
                          <a:latin typeface="Eurostile" charset="0"/>
                          <a:ea typeface="Eurostile" charset="0"/>
                          <a:cs typeface="Eurostile" charset="0"/>
                          <a:hlinkClick r:id="rId3"/>
                        </a:rPr>
                        <a:t> Flow</a:t>
                      </a:r>
                      <a:endParaRPr lang="en-US" b="0" i="0" dirty="0">
                        <a:latin typeface="Eurostile" charset="0"/>
                        <a:ea typeface="Eurostile" charset="0"/>
                        <a:cs typeface="Eurostile" charset="0"/>
                      </a:endParaRPr>
                    </a:p>
                  </a:txBody>
                  <a:tcPr anchor="ctr"/>
                </a:tc>
              </a:tr>
              <a:tr h="519852">
                <a:tc>
                  <a:txBody>
                    <a:bodyPr/>
                    <a:lstStyle/>
                    <a:p>
                      <a:pPr algn="r"/>
                      <a:r>
                        <a:rPr lang="en-US" b="1" i="0" dirty="0" smtClean="0">
                          <a:latin typeface="Eurostile" charset="0"/>
                          <a:ea typeface="Eurostile" charset="0"/>
                          <a:cs typeface="Eurostile" charset="0"/>
                        </a:rPr>
                        <a:t>Issue tracking</a:t>
                      </a:r>
                      <a:endParaRPr lang="en-US" b="1" i="0" dirty="0">
                        <a:latin typeface="Eurostile" charset="0"/>
                        <a:ea typeface="Eurostile" charset="0"/>
                        <a:cs typeface="Eurostile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0" i="0" dirty="0" err="1" smtClean="0">
                          <a:latin typeface="Eurostile" charset="0"/>
                          <a:ea typeface="Eurostile" charset="0"/>
                          <a:cs typeface="Eurostile" charset="0"/>
                        </a:rPr>
                        <a:t>GitHub</a:t>
                      </a:r>
                      <a:r>
                        <a:rPr lang="en-US" b="0" i="0" baseline="0" dirty="0" smtClean="0">
                          <a:latin typeface="Eurostile" charset="0"/>
                          <a:ea typeface="Eurostile" charset="0"/>
                          <a:cs typeface="Eurostile" charset="0"/>
                        </a:rPr>
                        <a:t> Issues + </a:t>
                      </a:r>
                      <a:r>
                        <a:rPr lang="en-US" b="0" i="0" baseline="0" dirty="0" err="1" smtClean="0">
                          <a:latin typeface="Eurostile" charset="0"/>
                          <a:ea typeface="Eurostile" charset="0"/>
                          <a:cs typeface="Eurostile" charset="0"/>
                          <a:hlinkClick r:id="rId4"/>
                        </a:rPr>
                        <a:t>waffle.io</a:t>
                      </a:r>
                      <a:endParaRPr lang="en-US" b="0" i="0" dirty="0">
                        <a:latin typeface="Eurostile" charset="0"/>
                        <a:ea typeface="Eurostile" charset="0"/>
                        <a:cs typeface="Eurostile" charset="0"/>
                      </a:endParaRPr>
                    </a:p>
                  </a:txBody>
                  <a:tcPr anchor="ctr"/>
                </a:tc>
              </a:tr>
              <a:tr h="519852">
                <a:tc>
                  <a:txBody>
                    <a:bodyPr/>
                    <a:lstStyle/>
                    <a:p>
                      <a:pPr algn="r"/>
                      <a:r>
                        <a:rPr lang="en-US" b="1" i="0" dirty="0" smtClean="0">
                          <a:latin typeface="Eurostile" charset="0"/>
                          <a:ea typeface="Eurostile" charset="0"/>
                          <a:cs typeface="Eurostile" charset="0"/>
                        </a:rPr>
                        <a:t>Automatic builds</a:t>
                      </a:r>
                      <a:endParaRPr lang="en-US" b="1" i="0" dirty="0">
                        <a:latin typeface="Eurostile" charset="0"/>
                        <a:ea typeface="Eurostile" charset="0"/>
                        <a:cs typeface="Eurostile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0" i="0" dirty="0" smtClean="0">
                          <a:latin typeface="Eurostile" charset="0"/>
                          <a:ea typeface="Eurostile" charset="0"/>
                          <a:cs typeface="Eurostile" charset="0"/>
                          <a:hlinkClick r:id="rId5"/>
                        </a:rPr>
                        <a:t>Make</a:t>
                      </a:r>
                      <a:endParaRPr lang="en-US" b="0" i="0" dirty="0">
                        <a:latin typeface="Eurostile" charset="0"/>
                        <a:ea typeface="Eurostile" charset="0"/>
                        <a:cs typeface="Eurostile" charset="0"/>
                      </a:endParaRPr>
                    </a:p>
                  </a:txBody>
                  <a:tcPr anchor="ctr"/>
                </a:tc>
              </a:tr>
              <a:tr h="519852">
                <a:tc>
                  <a:txBody>
                    <a:bodyPr/>
                    <a:lstStyle/>
                    <a:p>
                      <a:pPr algn="r"/>
                      <a:r>
                        <a:rPr lang="en-US" b="1" i="0" dirty="0" smtClean="0">
                          <a:latin typeface="Eurostile" charset="0"/>
                          <a:ea typeface="Eurostile" charset="0"/>
                          <a:cs typeface="Eurostile" charset="0"/>
                        </a:rPr>
                        <a:t>Documentation Generator</a:t>
                      </a:r>
                      <a:endParaRPr lang="en-US" b="1" i="0" dirty="0">
                        <a:latin typeface="Eurostile" charset="0"/>
                        <a:ea typeface="Eurostile" charset="0"/>
                        <a:cs typeface="Eurostile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0" i="0" dirty="0" smtClean="0">
                          <a:latin typeface="Eurostile" charset="0"/>
                          <a:ea typeface="Eurostile" charset="0"/>
                          <a:cs typeface="Eurostile" charset="0"/>
                          <a:hlinkClick r:id="rId6"/>
                        </a:rPr>
                        <a:t>Sphinx</a:t>
                      </a:r>
                      <a:endParaRPr lang="en-US" b="0" i="0" dirty="0">
                        <a:latin typeface="Eurostile" charset="0"/>
                        <a:ea typeface="Eurostile" charset="0"/>
                        <a:cs typeface="Eurostile" charset="0"/>
                      </a:endParaRPr>
                    </a:p>
                  </a:txBody>
                  <a:tcPr anchor="ctr"/>
                </a:tc>
              </a:tr>
              <a:tr h="519852">
                <a:tc>
                  <a:txBody>
                    <a:bodyPr/>
                    <a:lstStyle/>
                    <a:p>
                      <a:pPr algn="r"/>
                      <a:r>
                        <a:rPr lang="en-US" b="1" i="0" dirty="0" err="1" smtClean="0">
                          <a:latin typeface="Eurostile" charset="0"/>
                          <a:ea typeface="Eurostile" charset="0"/>
                          <a:cs typeface="Eurostile" charset="0"/>
                        </a:rPr>
                        <a:t>Docstrings</a:t>
                      </a:r>
                      <a:endParaRPr lang="en-US" b="1" i="0" dirty="0">
                        <a:latin typeface="Eurostile" charset="0"/>
                        <a:ea typeface="Eurostile" charset="0"/>
                        <a:cs typeface="Eurostile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0" i="0" dirty="0" smtClean="0">
                          <a:latin typeface="Eurostile" charset="0"/>
                          <a:ea typeface="Eurostile" charset="0"/>
                          <a:cs typeface="Eurostile" charset="0"/>
                          <a:hlinkClick r:id="rId7"/>
                        </a:rPr>
                        <a:t>PEP 0287</a:t>
                      </a:r>
                      <a:endParaRPr lang="en-US" b="0" i="0" dirty="0">
                        <a:latin typeface="Eurostile" charset="0"/>
                        <a:ea typeface="Eurostile" charset="0"/>
                        <a:cs typeface="Eurostile" charset="0"/>
                      </a:endParaRPr>
                    </a:p>
                  </a:txBody>
                  <a:tcPr anchor="ctr"/>
                </a:tc>
              </a:tr>
              <a:tr h="519852">
                <a:tc>
                  <a:txBody>
                    <a:bodyPr/>
                    <a:lstStyle/>
                    <a:p>
                      <a:pPr algn="r"/>
                      <a:r>
                        <a:rPr lang="en-US" b="1" i="0" dirty="0" smtClean="0">
                          <a:latin typeface="Eurostile" charset="0"/>
                          <a:ea typeface="Eurostile" charset="0"/>
                          <a:cs typeface="Eurostile" charset="0"/>
                        </a:rPr>
                        <a:t>Style</a:t>
                      </a:r>
                      <a:r>
                        <a:rPr lang="en-US" b="1" i="0" baseline="0" dirty="0" smtClean="0">
                          <a:latin typeface="Eurostile" charset="0"/>
                          <a:ea typeface="Eurostile" charset="0"/>
                          <a:cs typeface="Eurostile" charset="0"/>
                        </a:rPr>
                        <a:t> guide</a:t>
                      </a:r>
                      <a:endParaRPr lang="en-US" b="1" i="0" dirty="0">
                        <a:latin typeface="Eurostile" charset="0"/>
                        <a:ea typeface="Eurostile" charset="0"/>
                        <a:cs typeface="Eurostile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0" i="0" dirty="0" smtClean="0">
                          <a:latin typeface="Eurostile" charset="0"/>
                          <a:ea typeface="Eurostile" charset="0"/>
                          <a:cs typeface="Eurostile" charset="0"/>
                          <a:hlinkClick r:id="rId8"/>
                        </a:rPr>
                        <a:t>flake8</a:t>
                      </a:r>
                      <a:endParaRPr lang="en-US" b="0" i="0" dirty="0">
                        <a:latin typeface="Eurostile" charset="0"/>
                        <a:ea typeface="Eurostile" charset="0"/>
                        <a:cs typeface="Eurostile" charset="0"/>
                      </a:endParaRPr>
                    </a:p>
                  </a:txBody>
                  <a:tcPr anchor="ctr"/>
                </a:tc>
              </a:tr>
              <a:tr h="519852">
                <a:tc>
                  <a:txBody>
                    <a:bodyPr/>
                    <a:lstStyle/>
                    <a:p>
                      <a:pPr algn="r"/>
                      <a:r>
                        <a:rPr lang="en-US" b="1" i="0" dirty="0" smtClean="0">
                          <a:latin typeface="Eurostile" charset="0"/>
                          <a:ea typeface="Eurostile" charset="0"/>
                          <a:cs typeface="Eurostile" charset="0"/>
                        </a:rPr>
                        <a:t>Notebook diffing</a:t>
                      </a:r>
                      <a:endParaRPr lang="en-US" b="1" i="0" dirty="0">
                        <a:latin typeface="Eurostile" charset="0"/>
                        <a:ea typeface="Eurostile" charset="0"/>
                        <a:cs typeface="Eurostile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0" i="0" dirty="0" err="1" smtClean="0">
                          <a:latin typeface="Eurostile" charset="0"/>
                          <a:ea typeface="Eurostile" charset="0"/>
                          <a:cs typeface="Eurostile" charset="0"/>
                        </a:rPr>
                        <a:t>nbconvert</a:t>
                      </a:r>
                      <a:r>
                        <a:rPr lang="en-US" b="0" i="0" dirty="0" smtClean="0">
                          <a:latin typeface="Eurostile" charset="0"/>
                          <a:ea typeface="Eurostile" charset="0"/>
                          <a:cs typeface="Eurostile" charset="0"/>
                        </a:rPr>
                        <a:t> to .</a:t>
                      </a:r>
                      <a:r>
                        <a:rPr lang="en-US" b="0" i="0" dirty="0" err="1" smtClean="0">
                          <a:latin typeface="Eurostile" charset="0"/>
                          <a:ea typeface="Eurostile" charset="0"/>
                          <a:cs typeface="Eurostile" charset="0"/>
                        </a:rPr>
                        <a:t>py</a:t>
                      </a:r>
                      <a:r>
                        <a:rPr lang="en-US" b="0" i="0" dirty="0" smtClean="0">
                          <a:latin typeface="Eurostile" charset="0"/>
                          <a:ea typeface="Eurostile" charset="0"/>
                          <a:cs typeface="Eurostile" charset="0"/>
                        </a:rPr>
                        <a:t> on save</a:t>
                      </a:r>
                    </a:p>
                  </a:txBody>
                  <a:tcPr anchor="ctr"/>
                </a:tc>
              </a:tr>
              <a:tr h="519852">
                <a:tc>
                  <a:txBody>
                    <a:bodyPr/>
                    <a:lstStyle/>
                    <a:p>
                      <a:pPr algn="r"/>
                      <a:r>
                        <a:rPr lang="en-US" b="1" i="0" dirty="0" smtClean="0">
                          <a:latin typeface="Eurostile" charset="0"/>
                          <a:ea typeface="Eurostile" charset="0"/>
                          <a:cs typeface="Eurostile" charset="0"/>
                        </a:rPr>
                        <a:t>Configuration isolation</a:t>
                      </a:r>
                      <a:endParaRPr lang="en-US" b="1" i="0" dirty="0">
                        <a:latin typeface="Eurostile" charset="0"/>
                        <a:ea typeface="Eurostile" charset="0"/>
                        <a:cs typeface="Eurostile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0" i="0" dirty="0" err="1" smtClean="0">
                          <a:latin typeface="Eurostile" charset="0"/>
                          <a:ea typeface="Eurostile" charset="0"/>
                          <a:cs typeface="Eurostile" charset="0"/>
                        </a:rPr>
                        <a:t>config.py</a:t>
                      </a:r>
                      <a:endParaRPr lang="en-US" b="0" i="0" dirty="0" smtClean="0">
                        <a:latin typeface="Eurostile" charset="0"/>
                        <a:ea typeface="Eurostile" charset="0"/>
                        <a:cs typeface="Eurostile" charset="0"/>
                      </a:endParaRPr>
                    </a:p>
                  </a:txBody>
                  <a:tcPr anchor="ctr"/>
                </a:tc>
              </a:tr>
              <a:tr h="519852">
                <a:tc>
                  <a:txBody>
                    <a:bodyPr/>
                    <a:lstStyle/>
                    <a:p>
                      <a:pPr algn="r"/>
                      <a:r>
                        <a:rPr lang="en-US" b="1" i="0" dirty="0" smtClean="0">
                          <a:latin typeface="Eurostile" charset="0"/>
                          <a:ea typeface="Eurostile" charset="0"/>
                          <a:cs typeface="Eurostile" charset="0"/>
                        </a:rPr>
                        <a:t>Continuous Integration</a:t>
                      </a:r>
                      <a:endParaRPr lang="en-US" b="1" i="0" dirty="0">
                        <a:latin typeface="Eurostile" charset="0"/>
                        <a:ea typeface="Eurostile" charset="0"/>
                        <a:cs typeface="Eurostile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0" i="0" dirty="0" err="1" smtClean="0">
                          <a:latin typeface="Eurostile" charset="0"/>
                          <a:ea typeface="Eurostile" charset="0"/>
                          <a:cs typeface="Eurostile" charset="0"/>
                          <a:hlinkClick r:id="rId9"/>
                        </a:rPr>
                        <a:t>Codeship</a:t>
                      </a:r>
                      <a:endParaRPr lang="en-US" b="0" i="0" dirty="0" smtClean="0">
                        <a:latin typeface="Eurostile" charset="0"/>
                        <a:ea typeface="Eurostile" charset="0"/>
                        <a:cs typeface="Eurostile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753060" y="166749"/>
            <a:ext cx="76223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>
                <a:solidFill>
                  <a:schemeClr val="bg1"/>
                </a:solidFill>
                <a:latin typeface="Eurostile" charset="0"/>
                <a:ea typeface="Eurostile" charset="0"/>
                <a:cs typeface="Eurostile" charset="0"/>
              </a:rPr>
              <a:t>Not Covered</a:t>
            </a:r>
            <a:endParaRPr lang="en-US" sz="4800" dirty="0" smtClean="0">
              <a:solidFill>
                <a:schemeClr val="bg1"/>
              </a:solidFill>
              <a:latin typeface="Eurostile" charset="0"/>
              <a:ea typeface="Eurostile" charset="0"/>
              <a:cs typeface="Eurostil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69830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/>
        </p:nvSpPr>
        <p:spPr>
          <a:xfrm>
            <a:off x="450848" y="1984069"/>
            <a:ext cx="2656572" cy="2656572"/>
          </a:xfrm>
          <a:prstGeom prst="ellipse">
            <a:avLst/>
          </a:prstGeom>
          <a:solidFill>
            <a:srgbClr val="2CA0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753852" y="2896856"/>
            <a:ext cx="56307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smtClean="0">
                <a:solidFill>
                  <a:schemeClr val="bg1"/>
                </a:solidFill>
                <a:latin typeface="Eurostile" charset="0"/>
                <a:ea typeface="Eurostile" charset="0"/>
                <a:cs typeface="Eurostile" charset="0"/>
              </a:rPr>
              <a:t>Questions?</a:t>
            </a:r>
            <a:endParaRPr lang="en-US" sz="4800" dirty="0">
              <a:solidFill>
                <a:schemeClr val="bg1"/>
              </a:solidFill>
              <a:latin typeface="Eurostile" charset="0"/>
              <a:ea typeface="Eurostile" charset="0"/>
              <a:cs typeface="Eurostile" charset="0"/>
            </a:endParaRPr>
          </a:p>
        </p:txBody>
      </p:sp>
      <p:cxnSp>
        <p:nvCxnSpPr>
          <p:cNvPr id="6" name="Straight Connector 5"/>
          <p:cNvCxnSpPr>
            <a:endCxn id="3" idx="0"/>
          </p:cNvCxnSpPr>
          <p:nvPr/>
        </p:nvCxnSpPr>
        <p:spPr>
          <a:xfrm>
            <a:off x="1779134" y="-269507"/>
            <a:ext cx="0" cy="2253576"/>
          </a:xfrm>
          <a:prstGeom prst="line">
            <a:avLst/>
          </a:prstGeom>
          <a:ln w="63500">
            <a:solidFill>
              <a:srgbClr val="03A9F4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3753852" y="4425198"/>
            <a:ext cx="5037010" cy="2677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800" b="1" i="0" u="none" strike="noStrike" cap="none" normalizeH="0" baseline="0" dirty="0" smtClean="0">
              <a:ln>
                <a:noFill/>
              </a:ln>
              <a:solidFill>
                <a:srgbClr val="9467BD"/>
              </a:solidFill>
              <a:effectLst/>
              <a:latin typeface="Eurostile"/>
              <a:ea typeface="MS Mincho" pitchFamily="49" charset="-128"/>
              <a:cs typeface="Eurostile"/>
            </a:endParaRPr>
          </a:p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2800" b="1" dirty="0">
              <a:solidFill>
                <a:srgbClr val="9467BD"/>
              </a:solidFill>
              <a:latin typeface="Eurostile"/>
              <a:ea typeface="MS Mincho" pitchFamily="49" charset="-128"/>
              <a:cs typeface="Eurostile"/>
            </a:endParaRPr>
          </a:p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800" b="1" dirty="0" smtClean="0">
                <a:solidFill>
                  <a:srgbClr val="9F9F9F"/>
                </a:solidFill>
                <a:latin typeface="Eurostile"/>
                <a:ea typeface="MS Mincho" pitchFamily="49" charset="-128"/>
                <a:cs typeface="Eurostile"/>
              </a:rPr>
              <a:t>DRIVENDATA</a:t>
            </a:r>
            <a:endParaRPr lang="en-US" altLang="en-US" sz="2800" b="1" dirty="0">
              <a:solidFill>
                <a:srgbClr val="9F9F9F"/>
              </a:solidFill>
              <a:latin typeface="Eurostile"/>
              <a:ea typeface="MS Mincho" pitchFamily="49" charset="-128"/>
              <a:cs typeface="Eurostile"/>
            </a:endParaRPr>
          </a:p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800" b="1" dirty="0" smtClean="0">
                <a:solidFill>
                  <a:srgbClr val="03A9F4"/>
                </a:solidFill>
                <a:latin typeface="Eurostile"/>
                <a:ea typeface="MS Mincho" pitchFamily="49" charset="-128"/>
                <a:cs typeface="Eurostile"/>
              </a:rPr>
              <a:t>@</a:t>
            </a:r>
            <a:r>
              <a:rPr lang="en-US" altLang="en-US" sz="2800" b="1" dirty="0" err="1" smtClean="0">
                <a:solidFill>
                  <a:srgbClr val="03A9F4"/>
                </a:solidFill>
                <a:latin typeface="Eurostile"/>
                <a:ea typeface="MS Mincho" pitchFamily="49" charset="-128"/>
                <a:cs typeface="Eurostile"/>
              </a:rPr>
              <a:t>drivendataorg</a:t>
            </a:r>
            <a:r>
              <a:rPr lang="en-US" altLang="en-US" sz="2800" b="1" dirty="0" smtClean="0">
                <a:solidFill>
                  <a:srgbClr val="03A9F4"/>
                </a:solidFill>
                <a:latin typeface="Eurostile"/>
                <a:ea typeface="MS Mincho" pitchFamily="49" charset="-128"/>
                <a:cs typeface="Eurostile"/>
              </a:rPr>
              <a:t> </a:t>
            </a:r>
            <a:r>
              <a:rPr lang="en-US" altLang="en-US" sz="2800" b="1" dirty="0" smtClean="0">
                <a:solidFill>
                  <a:srgbClr val="FF7F0E"/>
                </a:solidFill>
                <a:latin typeface="Eurostile"/>
                <a:ea typeface="MS Mincho" pitchFamily="49" charset="-128"/>
                <a:cs typeface="Eurostile"/>
              </a:rPr>
              <a:t>/ </a:t>
            </a:r>
            <a:r>
              <a:rPr lang="en-US" altLang="en-US" sz="2800" b="1" dirty="0" smtClean="0">
                <a:solidFill>
                  <a:srgbClr val="03A9F4"/>
                </a:solidFill>
                <a:latin typeface="Eurostile"/>
                <a:ea typeface="MS Mincho" pitchFamily="49" charset="-128"/>
                <a:cs typeface="Eurostile"/>
              </a:rPr>
              <a:t>@</a:t>
            </a:r>
            <a:r>
              <a:rPr lang="en-US" altLang="en-US" sz="2800" b="1" dirty="0" err="1" smtClean="0">
                <a:solidFill>
                  <a:srgbClr val="03A9F4"/>
                </a:solidFill>
                <a:latin typeface="Eurostile"/>
                <a:ea typeface="MS Mincho" pitchFamily="49" charset="-128"/>
                <a:cs typeface="Eurostile"/>
              </a:rPr>
              <a:t>pjbull</a:t>
            </a:r>
            <a:endParaRPr lang="en-US" altLang="en-US" sz="2800" b="1" dirty="0" smtClean="0">
              <a:solidFill>
                <a:srgbClr val="03A9F4"/>
              </a:solidFill>
              <a:latin typeface="Eurostile"/>
              <a:ea typeface="MS Mincho" pitchFamily="49" charset="-128"/>
              <a:cs typeface="Eurostile"/>
            </a:endParaRPr>
          </a:p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800" b="1" dirty="0" err="1" smtClean="0">
                <a:solidFill>
                  <a:srgbClr val="FF7F0E"/>
                </a:solidFill>
                <a:latin typeface="Eurostile"/>
                <a:ea typeface="MS Mincho" pitchFamily="49" charset="-128"/>
                <a:cs typeface="Eurostile"/>
              </a:rPr>
              <a:t>peter@drivendata.org</a:t>
            </a:r>
            <a:endParaRPr lang="en-US" altLang="en-US" sz="2800" b="1" dirty="0" smtClean="0">
              <a:solidFill>
                <a:srgbClr val="FF7F0E"/>
              </a:solidFill>
              <a:latin typeface="Eurostile"/>
              <a:ea typeface="MS Mincho" pitchFamily="49" charset="-128"/>
              <a:cs typeface="Eurostile"/>
            </a:endParaRPr>
          </a:p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800" b="0" i="0" u="none" strike="noStrike" cap="none" normalizeH="0" baseline="0" dirty="0" smtClean="0">
              <a:ln>
                <a:noFill/>
              </a:ln>
              <a:solidFill>
                <a:srgbClr val="2CA02C"/>
              </a:solidFill>
              <a:effectLst/>
              <a:latin typeface="Eurostile"/>
              <a:cs typeface="Eurostile"/>
            </a:endParaRPr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4539383" y="5143625"/>
            <a:ext cx="6187534" cy="13849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800" b="1" i="0" u="none" strike="noStrike" cap="none" normalizeH="0" baseline="0" dirty="0" smtClean="0">
              <a:ln>
                <a:noFill/>
              </a:ln>
              <a:solidFill>
                <a:srgbClr val="9467BD"/>
              </a:solidFill>
              <a:effectLst/>
              <a:latin typeface="Eurostile"/>
              <a:ea typeface="MS Mincho" pitchFamily="49" charset="-128"/>
              <a:cs typeface="Eurostile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2800" b="1" dirty="0">
              <a:solidFill>
                <a:srgbClr val="9467BD"/>
              </a:solidFill>
              <a:latin typeface="Eurostile"/>
              <a:ea typeface="MS Mincho" pitchFamily="49" charset="-128"/>
              <a:cs typeface="Eurostile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2800" b="1" dirty="0">
              <a:solidFill>
                <a:srgbClr val="9F9F9F"/>
              </a:solidFill>
              <a:latin typeface="Eurostile"/>
              <a:ea typeface="MS Mincho" pitchFamily="49" charset="-128"/>
              <a:cs typeface="Eurostile"/>
            </a:endParaRPr>
          </a:p>
        </p:txBody>
      </p:sp>
    </p:spTree>
    <p:extLst>
      <p:ext uri="{BB962C8B-B14F-4D97-AF65-F5344CB8AC3E}">
        <p14:creationId xmlns:p14="http://schemas.microsoft.com/office/powerpoint/2010/main" val="1992055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846" y="413750"/>
            <a:ext cx="2191037" cy="267199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5873" y="413750"/>
            <a:ext cx="1902471" cy="282539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0846" y="3636775"/>
            <a:ext cx="2315826" cy="290351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85873" y="3608092"/>
            <a:ext cx="2308177" cy="29608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09459" y="413750"/>
            <a:ext cx="1806216" cy="282539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09459" y="3636775"/>
            <a:ext cx="2311458" cy="2988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2054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/>
        </p:nvSpPr>
        <p:spPr>
          <a:xfrm>
            <a:off x="433139" y="1907067"/>
            <a:ext cx="2656572" cy="2656572"/>
          </a:xfrm>
          <a:prstGeom prst="ellipse">
            <a:avLst/>
          </a:prstGeom>
          <a:solidFill>
            <a:srgbClr val="2CA0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dirty="0" smtClean="0">
                <a:latin typeface="Eurostile" charset="0"/>
                <a:ea typeface="Eurostile" charset="0"/>
                <a:cs typeface="Eurostile" charset="0"/>
              </a:rPr>
              <a:t>1</a:t>
            </a:r>
            <a:endParaRPr lang="en-US" sz="8000" dirty="0">
              <a:latin typeface="Eurostile" charset="0"/>
              <a:ea typeface="Eurostile" charset="0"/>
              <a:cs typeface="Eurostile" charset="0"/>
            </a:endParaRPr>
          </a:p>
        </p:txBody>
      </p:sp>
      <p:cxnSp>
        <p:nvCxnSpPr>
          <p:cNvPr id="5" name="Straight Connector 4"/>
          <p:cNvCxnSpPr>
            <a:stCxn id="3" idx="4"/>
          </p:cNvCxnSpPr>
          <p:nvPr/>
        </p:nvCxnSpPr>
        <p:spPr>
          <a:xfrm>
            <a:off x="1761425" y="4563639"/>
            <a:ext cx="0" cy="2395426"/>
          </a:xfrm>
          <a:prstGeom prst="line">
            <a:avLst/>
          </a:prstGeom>
          <a:ln w="63500">
            <a:solidFill>
              <a:srgbClr val="03A9F4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Subtitle 3"/>
          <p:cNvSpPr txBox="1">
            <a:spLocks/>
          </p:cNvSpPr>
          <p:nvPr/>
        </p:nvSpPr>
        <p:spPr>
          <a:xfrm>
            <a:off x="3336215" y="2820203"/>
            <a:ext cx="5218850" cy="821899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bg1"/>
                </a:solidFill>
                <a:latin typeface="Eurostile"/>
                <a:ea typeface="+mn-ea"/>
                <a:cs typeface="Eurostile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bg1"/>
                </a:solidFill>
                <a:latin typeface="Eurostile"/>
                <a:ea typeface="+mn-ea"/>
                <a:cs typeface="Eurostile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bg1"/>
                </a:solidFill>
                <a:latin typeface="Eurostile"/>
                <a:ea typeface="+mn-ea"/>
                <a:cs typeface="Eurostile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bg1"/>
                </a:solidFill>
                <a:latin typeface="Eurostile"/>
                <a:ea typeface="+mn-ea"/>
                <a:cs typeface="Eurostile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bg1"/>
                </a:solidFill>
                <a:latin typeface="Eurostile"/>
                <a:ea typeface="+mn-ea"/>
                <a:cs typeface="Eurostil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800" dirty="0" smtClean="0"/>
              <a:t>This is my house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131352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1541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22" y="433951"/>
            <a:ext cx="9132078" cy="5935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852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000" y="635000"/>
            <a:ext cx="5588000" cy="55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8989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3682654"/>
            <a:ext cx="5707117" cy="12024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4000" b="1" kern="1200" cap="all">
                <a:solidFill>
                  <a:schemeClr val="bg1"/>
                </a:solidFill>
                <a:latin typeface="Eurostile"/>
                <a:ea typeface="+mj-ea"/>
                <a:cs typeface="Eurostile"/>
              </a:defRPr>
            </a:lvl1pPr>
          </a:lstStyle>
          <a:p>
            <a:pPr algn="l"/>
            <a:r>
              <a:rPr lang="en-US" dirty="0" err="1" smtClean="0">
                <a:hlinkClick r:id="rId2"/>
              </a:rPr>
              <a:t>virtualenvwrapper</a:t>
            </a:r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-1" y="429702"/>
            <a:ext cx="5707117" cy="12024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4000" b="1" kern="1200" cap="all">
                <a:solidFill>
                  <a:schemeClr val="bg1"/>
                </a:solidFill>
                <a:latin typeface="Eurostile"/>
                <a:ea typeface="+mj-ea"/>
                <a:cs typeface="Eurostile"/>
              </a:defRPr>
            </a:lvl1pPr>
          </a:lstStyle>
          <a:p>
            <a:pPr algn="l"/>
            <a:r>
              <a:rPr lang="en-US" dirty="0" smtClean="0">
                <a:hlinkClick r:id="rId3"/>
              </a:rPr>
              <a:t>watermark</a:t>
            </a:r>
            <a:endParaRPr lang="en-US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0" y="2056178"/>
            <a:ext cx="5707117" cy="12024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4000" b="1" kern="1200" cap="all">
                <a:solidFill>
                  <a:schemeClr val="bg1"/>
                </a:solidFill>
                <a:latin typeface="Eurostile"/>
                <a:ea typeface="+mj-ea"/>
                <a:cs typeface="Eurostile"/>
              </a:defRPr>
            </a:lvl1pPr>
          </a:lstStyle>
          <a:p>
            <a:pPr algn="l"/>
            <a:r>
              <a:rPr lang="en-US" dirty="0" smtClean="0">
                <a:hlinkClick r:id="rId4"/>
              </a:rPr>
              <a:t>VIRTUALENV</a:t>
            </a:r>
            <a:endParaRPr lang="en-US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120869" y="5309130"/>
            <a:ext cx="5707117" cy="12024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4000" b="1" kern="1200" cap="all">
                <a:solidFill>
                  <a:schemeClr val="bg1"/>
                </a:solidFill>
                <a:latin typeface="Eurostile"/>
                <a:ea typeface="+mj-ea"/>
                <a:cs typeface="Eurostile"/>
              </a:defRPr>
            </a:lvl1pPr>
          </a:lstStyle>
          <a:p>
            <a:pPr algn="l"/>
            <a:r>
              <a:rPr lang="en-US" dirty="0" smtClean="0">
                <a:hlinkClick r:id="rId5"/>
              </a:rPr>
              <a:t>Pip </a:t>
            </a:r>
            <a:r>
              <a:rPr lang="en-US" dirty="0" err="1" smtClean="0">
                <a:hlinkClick r:id="rId5"/>
              </a:rPr>
              <a:t>requirements.txt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47942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65356" y="357763"/>
            <a:ext cx="707125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>
                <a:solidFill>
                  <a:schemeClr val="bg1"/>
                </a:solidFill>
                <a:latin typeface="Eurostile" charset="0"/>
                <a:ea typeface="Eurostile" charset="0"/>
                <a:cs typeface="Eurostile" charset="0"/>
              </a:rPr>
              <a:t>Other options </a:t>
            </a:r>
          </a:p>
          <a:p>
            <a:pPr algn="ctr"/>
            <a:r>
              <a:rPr lang="en-US" sz="4800" dirty="0" smtClean="0">
                <a:solidFill>
                  <a:schemeClr val="bg1"/>
                </a:solidFill>
                <a:latin typeface="Eurostile" charset="0"/>
                <a:ea typeface="Eurostile" charset="0"/>
                <a:cs typeface="Eurostile" charset="0"/>
              </a:rPr>
              <a:t>(for more complex environments)</a:t>
            </a:r>
            <a:endParaRPr lang="en-US" sz="4800" dirty="0" smtClean="0">
              <a:solidFill>
                <a:schemeClr val="bg1"/>
              </a:solidFill>
              <a:latin typeface="Eurostile" charset="0"/>
              <a:ea typeface="Eurostile" charset="0"/>
              <a:cs typeface="Eurostile" charset="0"/>
            </a:endParaRPr>
          </a:p>
        </p:txBody>
      </p:sp>
      <p:pic>
        <p:nvPicPr>
          <p:cNvPr id="3" name="Picture 2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554" y="2975674"/>
            <a:ext cx="3393981" cy="3028013"/>
          </a:xfrm>
          <a:prstGeom prst="rect">
            <a:avLst/>
          </a:prstGeom>
        </p:spPr>
      </p:pic>
      <p:pic>
        <p:nvPicPr>
          <p:cNvPr id="4" name="Picture 3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5851" y="3370400"/>
            <a:ext cx="1836062" cy="2238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9154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">
      <a:dk1>
        <a:srgbClr val="000000"/>
      </a:dk1>
      <a:lt1>
        <a:srgbClr val="FFFFFF"/>
      </a:lt1>
      <a:dk2>
        <a:srgbClr val="1C445C"/>
      </a:dk2>
      <a:lt2>
        <a:srgbClr val="F5F5FC"/>
      </a:lt2>
      <a:accent1>
        <a:srgbClr val="00B8F6"/>
      </a:accent1>
      <a:accent2>
        <a:srgbClr val="FF920A"/>
      </a:accent2>
      <a:accent3>
        <a:srgbClr val="32AB39"/>
      </a:accent3>
      <a:accent4>
        <a:srgbClr val="A57EC9"/>
      </a:accent4>
      <a:accent5>
        <a:srgbClr val="4472C4"/>
      </a:accent5>
      <a:accent6>
        <a:srgbClr val="70AD47"/>
      </a:accent6>
      <a:hlink>
        <a:srgbClr val="F5F5FC"/>
      </a:hlink>
      <a:folHlink>
        <a:srgbClr val="B9B9BD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12591</TotalTime>
  <Words>192</Words>
  <Application>Microsoft Macintosh PowerPoint</Application>
  <PresentationFormat>On-screen Show (4:3)</PresentationFormat>
  <Paragraphs>78</Paragraphs>
  <Slides>27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Calibri</vt:lpstr>
      <vt:lpstr>Eurostile</vt:lpstr>
      <vt:lpstr>MS Mincho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Peter Bull</dc:creator>
  <cp:lastModifiedBy>Microsoft Office User</cp:lastModifiedBy>
  <cp:revision>594</cp:revision>
  <cp:lastPrinted>2016-03-17T18:35:25Z</cp:lastPrinted>
  <dcterms:created xsi:type="dcterms:W3CDTF">2015-03-30T15:16:01Z</dcterms:created>
  <dcterms:modified xsi:type="dcterms:W3CDTF">2016-03-17T18:35:41Z</dcterms:modified>
</cp:coreProperties>
</file>